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4"/>
    </p:embeddedFont>
    <p:embeddedFont>
      <p:font typeface="Calibri" panose="020F0502020204030204" pitchFamily="34" charset="0"/>
      <p:regular r:id="rId15"/>
      <p:bold r:id="rId16"/>
      <p:italic r:id="rId17"/>
      <p:boldItalic r:id="rId18"/>
    </p:embeddedFont>
    <p:embeddedFont>
      <p:font typeface="Radley"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 Bright" initials="EB" lastIdx="1" clrIdx="0">
    <p:extLst>
      <p:ext uri="{19B8F6BF-5375-455C-9EA6-DF929625EA0E}">
        <p15:presenceInfo xmlns:p15="http://schemas.microsoft.com/office/powerpoint/2012/main" userId="Emma Brigh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124959-6CBC-4446-A51D-1ABAD50BC52F}" v="4" dt="2022-05-28T00:42:54.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797" autoAdjust="0"/>
  </p:normalViewPr>
  <p:slideViewPr>
    <p:cSldViewPr>
      <p:cViewPr varScale="1">
        <p:scale>
          <a:sx n="34" d="100"/>
          <a:sy n="34" d="100"/>
        </p:scale>
        <p:origin x="124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 Bright" userId="8c23587e-d4d5-4157-b08d-d2cf5e8cfe7c" providerId="ADAL" clId="{F7124959-6CBC-4446-A51D-1ABAD50BC52F}"/>
    <pc:docChg chg="custSel modSld">
      <pc:chgData name="Emma Bright" userId="8c23587e-d4d5-4157-b08d-d2cf5e8cfe7c" providerId="ADAL" clId="{F7124959-6CBC-4446-A51D-1ABAD50BC52F}" dt="2022-05-28T00:43:03.076" v="307" actId="1076"/>
      <pc:docMkLst>
        <pc:docMk/>
      </pc:docMkLst>
      <pc:sldChg chg="modSp mod modNotesTx">
        <pc:chgData name="Emma Bright" userId="8c23587e-d4d5-4157-b08d-d2cf5e8cfe7c" providerId="ADAL" clId="{F7124959-6CBC-4446-A51D-1ABAD50BC52F}" dt="2022-05-28T00:38:45.825" v="94" actId="403"/>
        <pc:sldMkLst>
          <pc:docMk/>
          <pc:sldMk cId="0" sldId="257"/>
        </pc:sldMkLst>
        <pc:spChg chg="mod">
          <ac:chgData name="Emma Bright" userId="8c23587e-d4d5-4157-b08d-d2cf5e8cfe7c" providerId="ADAL" clId="{F7124959-6CBC-4446-A51D-1ABAD50BC52F}" dt="2022-05-28T00:38:45.825" v="94" actId="403"/>
          <ac:spMkLst>
            <pc:docMk/>
            <pc:sldMk cId="0" sldId="257"/>
            <ac:spMk id="13" creationId="{00000000-0000-0000-0000-000000000000}"/>
          </ac:spMkLst>
        </pc:spChg>
      </pc:sldChg>
      <pc:sldChg chg="modNotesTx">
        <pc:chgData name="Emma Bright" userId="8c23587e-d4d5-4157-b08d-d2cf5e8cfe7c" providerId="ADAL" clId="{F7124959-6CBC-4446-A51D-1ABAD50BC52F}" dt="2022-05-28T00:35:40.788" v="6" actId="20577"/>
        <pc:sldMkLst>
          <pc:docMk/>
          <pc:sldMk cId="0" sldId="258"/>
        </pc:sldMkLst>
      </pc:sldChg>
      <pc:sldChg chg="modNotesTx">
        <pc:chgData name="Emma Bright" userId="8c23587e-d4d5-4157-b08d-d2cf5e8cfe7c" providerId="ADAL" clId="{F7124959-6CBC-4446-A51D-1ABAD50BC52F}" dt="2022-05-28T00:35:22.940" v="2"/>
        <pc:sldMkLst>
          <pc:docMk/>
          <pc:sldMk cId="0" sldId="259"/>
        </pc:sldMkLst>
      </pc:sldChg>
      <pc:sldChg chg="modNotesTx">
        <pc:chgData name="Emma Bright" userId="8c23587e-d4d5-4157-b08d-d2cf5e8cfe7c" providerId="ADAL" clId="{F7124959-6CBC-4446-A51D-1ABAD50BC52F}" dt="2022-05-28T00:37:58.505" v="62" actId="6549"/>
        <pc:sldMkLst>
          <pc:docMk/>
          <pc:sldMk cId="0" sldId="260"/>
        </pc:sldMkLst>
      </pc:sldChg>
      <pc:sldChg chg="modSp mod modNotesTx">
        <pc:chgData name="Emma Bright" userId="8c23587e-d4d5-4157-b08d-d2cf5e8cfe7c" providerId="ADAL" clId="{F7124959-6CBC-4446-A51D-1ABAD50BC52F}" dt="2022-05-28T00:40:13.607" v="185" actId="20577"/>
        <pc:sldMkLst>
          <pc:docMk/>
          <pc:sldMk cId="0" sldId="262"/>
        </pc:sldMkLst>
        <pc:spChg chg="mod">
          <ac:chgData name="Emma Bright" userId="8c23587e-d4d5-4157-b08d-d2cf5e8cfe7c" providerId="ADAL" clId="{F7124959-6CBC-4446-A51D-1ABAD50BC52F}" dt="2022-05-28T00:38:28.207" v="90" actId="20577"/>
          <ac:spMkLst>
            <pc:docMk/>
            <pc:sldMk cId="0" sldId="262"/>
            <ac:spMk id="9" creationId="{00000000-0000-0000-0000-000000000000}"/>
          </ac:spMkLst>
        </pc:spChg>
      </pc:sldChg>
      <pc:sldChg chg="modNotesTx">
        <pc:chgData name="Emma Bright" userId="8c23587e-d4d5-4157-b08d-d2cf5e8cfe7c" providerId="ADAL" clId="{F7124959-6CBC-4446-A51D-1ABAD50BC52F}" dt="2022-05-28T00:40:55.689" v="190" actId="20577"/>
        <pc:sldMkLst>
          <pc:docMk/>
          <pc:sldMk cId="0" sldId="263"/>
        </pc:sldMkLst>
      </pc:sldChg>
      <pc:sldChg chg="modNotesTx">
        <pc:chgData name="Emma Bright" userId="8c23587e-d4d5-4157-b08d-d2cf5e8cfe7c" providerId="ADAL" clId="{F7124959-6CBC-4446-A51D-1ABAD50BC52F}" dt="2022-05-28T00:41:12.422" v="229" actId="20577"/>
        <pc:sldMkLst>
          <pc:docMk/>
          <pc:sldMk cId="0" sldId="264"/>
        </pc:sldMkLst>
      </pc:sldChg>
      <pc:sldChg chg="modNotesTx">
        <pc:chgData name="Emma Bright" userId="8c23587e-d4d5-4157-b08d-d2cf5e8cfe7c" providerId="ADAL" clId="{F7124959-6CBC-4446-A51D-1ABAD50BC52F}" dt="2022-05-28T00:41:27.099" v="286" actId="20577"/>
        <pc:sldMkLst>
          <pc:docMk/>
          <pc:sldMk cId="0" sldId="265"/>
        </pc:sldMkLst>
      </pc:sldChg>
      <pc:sldChg chg="addSp modSp mod addCm delCm">
        <pc:chgData name="Emma Bright" userId="8c23587e-d4d5-4157-b08d-d2cf5e8cfe7c" providerId="ADAL" clId="{F7124959-6CBC-4446-A51D-1ABAD50BC52F}" dt="2022-05-28T00:43:03.076" v="307" actId="1076"/>
        <pc:sldMkLst>
          <pc:docMk/>
          <pc:sldMk cId="0" sldId="266"/>
        </pc:sldMkLst>
        <pc:spChg chg="add mod">
          <ac:chgData name="Emma Bright" userId="8c23587e-d4d5-4157-b08d-d2cf5e8cfe7c" providerId="ADAL" clId="{F7124959-6CBC-4446-A51D-1ABAD50BC52F}" dt="2022-05-28T00:42:44.089" v="302" actId="1076"/>
          <ac:spMkLst>
            <pc:docMk/>
            <pc:sldMk cId="0" sldId="266"/>
            <ac:spMk id="8" creationId="{23235EC6-F674-4293-8C37-B47A92036F10}"/>
          </ac:spMkLst>
        </pc:spChg>
        <pc:picChg chg="mod">
          <ac:chgData name="Emma Bright" userId="8c23587e-d4d5-4157-b08d-d2cf5e8cfe7c" providerId="ADAL" clId="{F7124959-6CBC-4446-A51D-1ABAD50BC52F}" dt="2022-05-28T00:42:42.232" v="301" actId="1076"/>
          <ac:picMkLst>
            <pc:docMk/>
            <pc:sldMk cId="0" sldId="266"/>
            <ac:picMk id="2" creationId="{00000000-0000-0000-0000-000000000000}"/>
          </ac:picMkLst>
        </pc:picChg>
        <pc:picChg chg="add mod">
          <ac:chgData name="Emma Bright" userId="8c23587e-d4d5-4157-b08d-d2cf5e8cfe7c" providerId="ADAL" clId="{F7124959-6CBC-4446-A51D-1ABAD50BC52F}" dt="2022-05-28T00:43:03.076" v="307" actId="1076"/>
          <ac:picMkLst>
            <pc:docMk/>
            <pc:sldMk cId="0" sldId="266"/>
            <ac:picMk id="10" creationId="{733B0184-5C6F-4080-B6B5-9A169993E84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B508-434C-487F-A1FB-F972F7C0F57A}" type="datetimeFigureOut">
              <a:rPr lang="en-US" smtClean="0"/>
              <a:t>5/27/2022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FB3A7-DB65-41DE-AD88-4BFCF8906E4D}" type="slidenum">
              <a:rPr lang="en-US" smtClean="0"/>
              <a:t>‹#›</a:t>
            </a:fld>
            <a:endParaRPr lang="en-US"/>
          </a:p>
        </p:txBody>
      </p:sp>
    </p:spTree>
    <p:extLst>
      <p:ext uri="{BB962C8B-B14F-4D97-AF65-F5344CB8AC3E}">
        <p14:creationId xmlns:p14="http://schemas.microsoft.com/office/powerpoint/2010/main" val="2179269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diagnosis of pancreatic cancer is almost certainly a death sentence, with an 11% 5-year relative survival rate the chances of making it to a full recovery are extremely slim.  Unfortunately, there is also no isolated diagnostic test, such as a mammogram for breast cancer or colonoscopy for colon cancer, that can help to detect this deadly disease early on. Researchers are still trying to find a way to help predict whether a patient is likely to have pancreatic cancer based on various health indicators.</a:t>
            </a:r>
          </a:p>
          <a:p>
            <a:endParaRPr lang="en-US" dirty="0"/>
          </a:p>
          <a:p>
            <a:r>
              <a:rPr lang="en-US" dirty="0"/>
              <a:t>The objective of this research project is to explore Logistic Regression and Naive Bayes and determine which algorithm is most effective for predicting whether a patient will be diagnosed with pancreatic cancer by utilizing various biomarkers present within a urine sample and a patient's demographic information. </a:t>
            </a:r>
          </a:p>
          <a:p>
            <a:endParaRPr lang="en-US" dirty="0"/>
          </a:p>
        </p:txBody>
      </p:sp>
      <p:sp>
        <p:nvSpPr>
          <p:cNvPr id="4" name="Slide Number Placeholder 3"/>
          <p:cNvSpPr>
            <a:spLocks noGrp="1"/>
          </p:cNvSpPr>
          <p:nvPr>
            <p:ph type="sldNum" sz="quarter" idx="5"/>
          </p:nvPr>
        </p:nvSpPr>
        <p:spPr/>
        <p:txBody>
          <a:bodyPr/>
          <a:lstStyle/>
          <a:p>
            <a:fld id="{9A0FB3A7-DB65-41DE-AD88-4BFCF8906E4D}" type="slidenum">
              <a:rPr lang="en-US" smtClean="0"/>
              <a:t>2</a:t>
            </a:fld>
            <a:endParaRPr lang="en-US"/>
          </a:p>
        </p:txBody>
      </p:sp>
    </p:spTree>
    <p:extLst>
      <p:ext uri="{BB962C8B-B14F-4D97-AF65-F5344CB8AC3E}">
        <p14:creationId xmlns:p14="http://schemas.microsoft.com/office/powerpoint/2010/main" val="1005337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FB3A7-DB65-41DE-AD88-4BFCF8906E4D}" type="slidenum">
              <a:rPr lang="en-US" smtClean="0"/>
              <a:t>11</a:t>
            </a:fld>
            <a:endParaRPr lang="en-US"/>
          </a:p>
        </p:txBody>
      </p:sp>
    </p:spTree>
    <p:extLst>
      <p:ext uri="{BB962C8B-B14F-4D97-AF65-F5344CB8AC3E}">
        <p14:creationId xmlns:p14="http://schemas.microsoft.com/office/powerpoint/2010/main" val="18541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Kaggle, this data was collected by researchers for the purpose of developing an accurate way to identify patients with pancreatic cancer. </a:t>
            </a:r>
          </a:p>
          <a:p>
            <a:endParaRPr lang="en-US" dirty="0"/>
          </a:p>
          <a:p>
            <a:r>
              <a:rPr lang="en-US" dirty="0"/>
              <a:t>The data set that we chose consisted of 590 independent samples (</a:t>
            </a:r>
            <a:r>
              <a:rPr lang="en-US" dirty="0" err="1"/>
              <a:t>obeservations</a:t>
            </a:r>
            <a:r>
              <a:rPr lang="en-US" dirty="0"/>
              <a:t>), 13 feature variables consisting of demographic information and urine protein biomarkers, and a single output variable, diagnosis.  </a:t>
            </a:r>
          </a:p>
        </p:txBody>
      </p:sp>
      <p:sp>
        <p:nvSpPr>
          <p:cNvPr id="4" name="Slide Number Placeholder 3"/>
          <p:cNvSpPr>
            <a:spLocks noGrp="1"/>
          </p:cNvSpPr>
          <p:nvPr>
            <p:ph type="sldNum" sz="quarter" idx="5"/>
          </p:nvPr>
        </p:nvSpPr>
        <p:spPr/>
        <p:txBody>
          <a:bodyPr/>
          <a:lstStyle/>
          <a:p>
            <a:fld id="{9A0FB3A7-DB65-41DE-AD88-4BFCF8906E4D}" type="slidenum">
              <a:rPr lang="en-US" smtClean="0"/>
              <a:t>3</a:t>
            </a:fld>
            <a:endParaRPr lang="en-US"/>
          </a:p>
        </p:txBody>
      </p:sp>
    </p:spTree>
    <p:extLst>
      <p:ext uri="{BB962C8B-B14F-4D97-AF65-F5344CB8AC3E}">
        <p14:creationId xmlns:p14="http://schemas.microsoft.com/office/powerpoint/2010/main" val="218718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they collected biomarkers from the urine of three groups of patients (reflected as 1, 2, and 3 respectively in our 'diagnosis' output variable):</a:t>
            </a:r>
          </a:p>
          <a:p>
            <a:endParaRPr lang="en-US" dirty="0"/>
          </a:p>
          <a:p>
            <a:r>
              <a:rPr lang="en-US" dirty="0"/>
              <a:t>- Healthy controls</a:t>
            </a:r>
          </a:p>
          <a:p>
            <a:r>
              <a:rPr lang="en-US" dirty="0"/>
              <a:t>- Patients with non-cancerous pancreatic conditions, like chronic pancreatitis</a:t>
            </a:r>
          </a:p>
          <a:p>
            <a:r>
              <a:rPr lang="en-US" dirty="0"/>
              <a:t>- Patients with pancreatic ductal adenocarcinoma</a:t>
            </a:r>
          </a:p>
          <a:p>
            <a:endParaRPr lang="en-US" dirty="0"/>
          </a:p>
          <a:p>
            <a:r>
              <a:rPr lang="en-US" dirty="0"/>
              <a:t>The urinary biomarkers that were measured from these patients were: creatinine, LYVE1, REG1B, and TFF1. These protein biomarkers were selected as they are generally associated with how well a pancreas is functioning.</a:t>
            </a:r>
          </a:p>
          <a:p>
            <a:endParaRPr lang="en-US" dirty="0"/>
          </a:p>
          <a:p>
            <a:r>
              <a:rPr lang="en-US" dirty="0"/>
              <a:t>- Creatinine is a protein that is often used as an indicator of kidney function.</a:t>
            </a:r>
          </a:p>
          <a:p>
            <a:r>
              <a:rPr lang="en-US" dirty="0"/>
              <a:t>- YVLE1 is lymphatic vessel endothelial hyaluronan receptor 1, a protein that may play a role in tumor metastasis</a:t>
            </a:r>
          </a:p>
          <a:p>
            <a:r>
              <a:rPr lang="en-US" dirty="0"/>
              <a:t>- REG1B is a protein that may be associated with pancreas regeneration</a:t>
            </a:r>
          </a:p>
          <a:p>
            <a:r>
              <a:rPr lang="en-US" dirty="0"/>
              <a:t>- TFF1 is trefoil factor 1, which may be related to regeneration and repair of the urinary tract</a:t>
            </a:r>
          </a:p>
          <a:p>
            <a:endParaRPr lang="en-US" dirty="0"/>
          </a:p>
        </p:txBody>
      </p:sp>
      <p:sp>
        <p:nvSpPr>
          <p:cNvPr id="4" name="Slide Number Placeholder 3"/>
          <p:cNvSpPr>
            <a:spLocks noGrp="1"/>
          </p:cNvSpPr>
          <p:nvPr>
            <p:ph type="sldNum" sz="quarter" idx="5"/>
          </p:nvPr>
        </p:nvSpPr>
        <p:spPr/>
        <p:txBody>
          <a:bodyPr/>
          <a:lstStyle/>
          <a:p>
            <a:fld id="{9A0FB3A7-DB65-41DE-AD88-4BFCF8906E4D}" type="slidenum">
              <a:rPr lang="en-US" smtClean="0"/>
              <a:t>4</a:t>
            </a:fld>
            <a:endParaRPr lang="en-US"/>
          </a:p>
        </p:txBody>
      </p:sp>
    </p:spTree>
    <p:extLst>
      <p:ext uri="{BB962C8B-B14F-4D97-AF65-F5344CB8AC3E}">
        <p14:creationId xmlns:p14="http://schemas.microsoft.com/office/powerpoint/2010/main" val="422348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NULLS:</a:t>
            </a:r>
          </a:p>
          <a:p>
            <a:r>
              <a:rPr lang="en-US" dirty="0"/>
              <a:t>We found that almost half the data was null for the 'stage', '</a:t>
            </a:r>
            <a:r>
              <a:rPr lang="en-US" dirty="0" err="1"/>
              <a:t>benign_sample_diagnosis</a:t>
            </a:r>
            <a:r>
              <a:rPr lang="en-US" dirty="0"/>
              <a:t>', and 'plasma_CA19_9' features.  Stage, </a:t>
            </a:r>
            <a:r>
              <a:rPr lang="en-US" dirty="0" err="1"/>
              <a:t>Bengign</a:t>
            </a:r>
            <a:r>
              <a:rPr lang="en-US" dirty="0"/>
              <a:t> Sample Diagnosis and Plasma CA19 are variables that are associated only with their respective diagnoses.  For example, stage would have been collected for a patient who had pancreatic cancer.  </a:t>
            </a:r>
          </a:p>
          <a:p>
            <a:endParaRPr lang="en-US" dirty="0"/>
          </a:p>
          <a:p>
            <a:r>
              <a:rPr lang="en-US" b="1" dirty="0"/>
              <a:t>DROPPED:</a:t>
            </a:r>
          </a:p>
          <a:p>
            <a:r>
              <a:rPr lang="en-US" dirty="0"/>
              <a:t>In addition to the NULL fields we also chose to drop columns related to the sample ID and the patient cohort.  </a:t>
            </a:r>
          </a:p>
          <a:p>
            <a:endParaRPr lang="en-US" dirty="0"/>
          </a:p>
          <a:p>
            <a:r>
              <a:rPr lang="en-US" b="1" dirty="0"/>
              <a:t>SCALED:</a:t>
            </a:r>
          </a:p>
          <a:p>
            <a:r>
              <a:rPr lang="en-US" dirty="0"/>
              <a:t>Standard scaling allows us to remove any bias from our model that may be imparted by large values from the protein biomarkers, and allows each variable to be weighed more equally. </a:t>
            </a:r>
          </a:p>
          <a:p>
            <a:endParaRPr lang="en-US" dirty="0"/>
          </a:p>
          <a:p>
            <a:r>
              <a:rPr lang="en-US" b="1" dirty="0"/>
              <a:t>OUTPUT:</a:t>
            </a:r>
          </a:p>
          <a:p>
            <a:r>
              <a:rPr lang="en-US" dirty="0"/>
              <a:t>For our model, we only wanted to identify those patients that had cancer, not those who had pancreatic disease, so we chose to relabel our output variable as follows:</a:t>
            </a:r>
          </a:p>
          <a:p>
            <a:endParaRPr lang="en-US" dirty="0"/>
          </a:p>
          <a:p>
            <a:r>
              <a:rPr lang="en-US" dirty="0"/>
              <a:t>- 0: No pancreatic cancer OR pancreatic disease, but no cancer. </a:t>
            </a:r>
          </a:p>
          <a:p>
            <a:r>
              <a:rPr lang="en-US" dirty="0"/>
              <a:t>- 1: Pancreatic cancer.</a:t>
            </a:r>
          </a:p>
        </p:txBody>
      </p:sp>
      <p:sp>
        <p:nvSpPr>
          <p:cNvPr id="4" name="Slide Number Placeholder 3"/>
          <p:cNvSpPr>
            <a:spLocks noGrp="1"/>
          </p:cNvSpPr>
          <p:nvPr>
            <p:ph type="sldNum" sz="quarter" idx="5"/>
          </p:nvPr>
        </p:nvSpPr>
        <p:spPr/>
        <p:txBody>
          <a:bodyPr/>
          <a:lstStyle/>
          <a:p>
            <a:fld id="{9A0FB3A7-DB65-41DE-AD88-4BFCF8906E4D}" type="slidenum">
              <a:rPr lang="en-US" smtClean="0"/>
              <a:t>5</a:t>
            </a:fld>
            <a:endParaRPr lang="en-US"/>
          </a:p>
        </p:txBody>
      </p:sp>
    </p:spTree>
    <p:extLst>
      <p:ext uri="{BB962C8B-B14F-4D97-AF65-F5344CB8AC3E}">
        <p14:creationId xmlns:p14="http://schemas.microsoft.com/office/powerpoint/2010/main" val="348822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FB3A7-DB65-41DE-AD88-4BFCF8906E4D}" type="slidenum">
              <a:rPr lang="en-US" smtClean="0"/>
              <a:t>6</a:t>
            </a:fld>
            <a:endParaRPr lang="en-US"/>
          </a:p>
        </p:txBody>
      </p:sp>
    </p:spTree>
    <p:extLst>
      <p:ext uri="{BB962C8B-B14F-4D97-AF65-F5344CB8AC3E}">
        <p14:creationId xmlns:p14="http://schemas.microsoft.com/office/powerpoint/2010/main" val="197317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 </a:t>
            </a:r>
          </a:p>
          <a:p>
            <a:r>
              <a:rPr lang="en-US" dirty="0"/>
              <a:t>- </a:t>
            </a:r>
            <a:r>
              <a:rPr lang="en-US" dirty="0" err="1"/>
              <a:t>Indepdence</a:t>
            </a:r>
            <a:r>
              <a:rPr lang="en-US" dirty="0"/>
              <a:t> of observations</a:t>
            </a:r>
          </a:p>
          <a:p>
            <a:pPr marL="171450" indent="-171450">
              <a:buFontTx/>
              <a:buChar char="-"/>
            </a:pPr>
            <a:r>
              <a:rPr lang="en-US" dirty="0" err="1"/>
              <a:t>Indepdence</a:t>
            </a:r>
            <a:r>
              <a:rPr lang="en-US" dirty="0"/>
              <a:t> of feature variables (little multicollinearity)</a:t>
            </a:r>
          </a:p>
          <a:p>
            <a:pPr marL="171450" indent="-171450">
              <a:buFontTx/>
              <a:buChar char="-"/>
            </a:pPr>
            <a:endParaRPr lang="en-US" dirty="0"/>
          </a:p>
          <a:p>
            <a:r>
              <a:rPr lang="en-US" dirty="0"/>
              <a:t>samples within our data was collected from a different patient, and thus our observations were independent</a:t>
            </a:r>
          </a:p>
          <a:p>
            <a:r>
              <a:rPr lang="en-US" dirty="0"/>
              <a:t>The correlation plot below allowed us to check the collinearity of variables (independence) and gave us assurance that the assumption was satisfied.</a:t>
            </a:r>
          </a:p>
          <a:p>
            <a:endParaRPr lang="en-US" dirty="0"/>
          </a:p>
          <a:p>
            <a:r>
              <a:rPr lang="en-US" b="1" dirty="0"/>
              <a:t>NAÏVE BAYES:</a:t>
            </a:r>
          </a:p>
          <a:p>
            <a:r>
              <a:rPr lang="en-US" b="0" dirty="0"/>
              <a:t>Independence of features</a:t>
            </a:r>
          </a:p>
        </p:txBody>
      </p:sp>
      <p:sp>
        <p:nvSpPr>
          <p:cNvPr id="4" name="Slide Number Placeholder 3"/>
          <p:cNvSpPr>
            <a:spLocks noGrp="1"/>
          </p:cNvSpPr>
          <p:nvPr>
            <p:ph type="sldNum" sz="quarter" idx="5"/>
          </p:nvPr>
        </p:nvSpPr>
        <p:spPr/>
        <p:txBody>
          <a:bodyPr/>
          <a:lstStyle/>
          <a:p>
            <a:fld id="{9A0FB3A7-DB65-41DE-AD88-4BFCF8906E4D}" type="slidenum">
              <a:rPr lang="en-US" smtClean="0"/>
              <a:t>7</a:t>
            </a:fld>
            <a:endParaRPr lang="en-US"/>
          </a:p>
        </p:txBody>
      </p:sp>
    </p:spTree>
    <p:extLst>
      <p:ext uri="{BB962C8B-B14F-4D97-AF65-F5344CB8AC3E}">
        <p14:creationId xmlns:p14="http://schemas.microsoft.com/office/powerpoint/2010/main" val="243676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train-test split procedure is used to evaluate the performance of a machine learning model. </a:t>
            </a:r>
          </a:p>
        </p:txBody>
      </p:sp>
      <p:sp>
        <p:nvSpPr>
          <p:cNvPr id="4" name="Slide Number Placeholder 3"/>
          <p:cNvSpPr>
            <a:spLocks noGrp="1"/>
          </p:cNvSpPr>
          <p:nvPr>
            <p:ph type="sldNum" sz="quarter" idx="5"/>
          </p:nvPr>
        </p:nvSpPr>
        <p:spPr/>
        <p:txBody>
          <a:bodyPr/>
          <a:lstStyle/>
          <a:p>
            <a:fld id="{9A0FB3A7-DB65-41DE-AD88-4BFCF8906E4D}" type="slidenum">
              <a:rPr lang="en-US" smtClean="0"/>
              <a:t>8</a:t>
            </a:fld>
            <a:endParaRPr lang="en-US"/>
          </a:p>
        </p:txBody>
      </p:sp>
    </p:spTree>
    <p:extLst>
      <p:ext uri="{BB962C8B-B14F-4D97-AF65-F5344CB8AC3E}">
        <p14:creationId xmlns:p14="http://schemas.microsoft.com/office/powerpoint/2010/main" val="84899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of initial models with no tuning</a:t>
            </a:r>
          </a:p>
        </p:txBody>
      </p:sp>
      <p:sp>
        <p:nvSpPr>
          <p:cNvPr id="4" name="Slide Number Placeholder 3"/>
          <p:cNvSpPr>
            <a:spLocks noGrp="1"/>
          </p:cNvSpPr>
          <p:nvPr>
            <p:ph type="sldNum" sz="quarter" idx="5"/>
          </p:nvPr>
        </p:nvSpPr>
        <p:spPr/>
        <p:txBody>
          <a:bodyPr/>
          <a:lstStyle/>
          <a:p>
            <a:fld id="{9A0FB3A7-DB65-41DE-AD88-4BFCF8906E4D}" type="slidenum">
              <a:rPr lang="en-US" smtClean="0"/>
              <a:t>9</a:t>
            </a:fld>
            <a:endParaRPr lang="en-US"/>
          </a:p>
        </p:txBody>
      </p:sp>
    </p:spTree>
    <p:extLst>
      <p:ext uri="{BB962C8B-B14F-4D97-AF65-F5344CB8AC3E}">
        <p14:creationId xmlns:p14="http://schemas.microsoft.com/office/powerpoint/2010/main" val="141504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of models after </a:t>
            </a:r>
            <a:r>
              <a:rPr lang="en-US" dirty="0" err="1"/>
              <a:t>gridsearchcv</a:t>
            </a:r>
            <a:r>
              <a:rPr lang="en-US" dirty="0"/>
              <a:t> tuning</a:t>
            </a:r>
          </a:p>
          <a:p>
            <a:endParaRPr lang="en-US" dirty="0"/>
          </a:p>
        </p:txBody>
      </p:sp>
      <p:sp>
        <p:nvSpPr>
          <p:cNvPr id="4" name="Slide Number Placeholder 3"/>
          <p:cNvSpPr>
            <a:spLocks noGrp="1"/>
          </p:cNvSpPr>
          <p:nvPr>
            <p:ph type="sldNum" sz="quarter" idx="5"/>
          </p:nvPr>
        </p:nvSpPr>
        <p:spPr/>
        <p:txBody>
          <a:bodyPr/>
          <a:lstStyle/>
          <a:p>
            <a:fld id="{9A0FB3A7-DB65-41DE-AD88-4BFCF8906E4D}" type="slidenum">
              <a:rPr lang="en-US" smtClean="0"/>
              <a:t>10</a:t>
            </a:fld>
            <a:endParaRPr lang="en-US"/>
          </a:p>
        </p:txBody>
      </p:sp>
    </p:spTree>
    <p:extLst>
      <p:ext uri="{BB962C8B-B14F-4D97-AF65-F5344CB8AC3E}">
        <p14:creationId xmlns:p14="http://schemas.microsoft.com/office/powerpoint/2010/main" val="239783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image" Target="../media/image5.sv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036" t="1804" r="33780" b="1953"/>
          <a:stretch>
            <a:fillRect/>
          </a:stretch>
        </p:blipFill>
        <p:spPr>
          <a:xfrm>
            <a:off x="15088893" y="0"/>
            <a:ext cx="3221301" cy="10287000"/>
          </a:xfrm>
          <a:prstGeom prst="rect">
            <a:avLst/>
          </a:prstGeom>
        </p:spPr>
      </p:pic>
      <p:sp>
        <p:nvSpPr>
          <p:cNvPr id="3" name="TextBox 3"/>
          <p:cNvSpPr txBox="1"/>
          <p:nvPr/>
        </p:nvSpPr>
        <p:spPr>
          <a:xfrm>
            <a:off x="1028700" y="3276600"/>
            <a:ext cx="11419084" cy="1866900"/>
          </a:xfrm>
          <a:prstGeom prst="rect">
            <a:avLst/>
          </a:prstGeom>
        </p:spPr>
        <p:txBody>
          <a:bodyPr lIns="0" tIns="0" rIns="0" bIns="0" rtlCol="0" anchor="t">
            <a:spAutoFit/>
          </a:bodyPr>
          <a:lstStyle/>
          <a:p>
            <a:pPr>
              <a:lnSpc>
                <a:spcPts val="7125"/>
              </a:lnSpc>
            </a:pPr>
            <a:r>
              <a:rPr lang="en-US" sz="7500">
                <a:solidFill>
                  <a:srgbClr val="0B0B0B"/>
                </a:solidFill>
                <a:latin typeface="Radley"/>
              </a:rPr>
              <a:t>Urinary Biomarkers to Predict Pancreatic Cancer</a:t>
            </a:r>
          </a:p>
        </p:txBody>
      </p:sp>
      <p:grpSp>
        <p:nvGrpSpPr>
          <p:cNvPr id="4" name="Group 4"/>
          <p:cNvGrpSpPr/>
          <p:nvPr/>
        </p:nvGrpSpPr>
        <p:grpSpPr>
          <a:xfrm>
            <a:off x="1028700" y="849121"/>
            <a:ext cx="7352785" cy="359158"/>
            <a:chOff x="0" y="0"/>
            <a:chExt cx="9803713" cy="478877"/>
          </a:xfrm>
        </p:grpSpPr>
        <p:sp>
          <p:nvSpPr>
            <p:cNvPr id="5" name="AutoShape 5"/>
            <p:cNvSpPr/>
            <p:nvPr/>
          </p:nvSpPr>
          <p:spPr>
            <a:xfrm>
              <a:off x="0" y="220389"/>
              <a:ext cx="2485879" cy="38100"/>
            </a:xfrm>
            <a:prstGeom prst="rect">
              <a:avLst/>
            </a:prstGeom>
            <a:solidFill>
              <a:srgbClr val="0B0B0B"/>
            </a:solidFill>
          </p:spPr>
        </p:sp>
        <p:sp>
          <p:nvSpPr>
            <p:cNvPr id="6" name="TextBox 6"/>
            <p:cNvSpPr txBox="1"/>
            <p:nvPr/>
          </p:nvSpPr>
          <p:spPr>
            <a:xfrm>
              <a:off x="3413373" y="57150"/>
              <a:ext cx="6390341" cy="421727"/>
            </a:xfrm>
            <a:prstGeom prst="rect">
              <a:avLst/>
            </a:prstGeom>
          </p:spPr>
          <p:txBody>
            <a:bodyPr lIns="0" tIns="0" rIns="0" bIns="0" rtlCol="0" anchor="t">
              <a:spAutoFit/>
            </a:bodyPr>
            <a:lstStyle/>
            <a:p>
              <a:pPr>
                <a:lnSpc>
                  <a:spcPts val="2399"/>
                </a:lnSpc>
              </a:pPr>
              <a:r>
                <a:rPr lang="en-US" sz="2399">
                  <a:solidFill>
                    <a:srgbClr val="0B0B0B"/>
                  </a:solidFill>
                  <a:latin typeface="Radley"/>
                </a:rPr>
                <a:t>01</a:t>
              </a:r>
            </a:p>
          </p:txBody>
        </p:sp>
      </p:grpSp>
      <p:sp>
        <p:nvSpPr>
          <p:cNvPr id="7" name="TextBox 7"/>
          <p:cNvSpPr txBox="1"/>
          <p:nvPr/>
        </p:nvSpPr>
        <p:spPr>
          <a:xfrm>
            <a:off x="1028700" y="8977995"/>
            <a:ext cx="7802656" cy="280305"/>
          </a:xfrm>
          <a:prstGeom prst="rect">
            <a:avLst/>
          </a:prstGeom>
        </p:spPr>
        <p:txBody>
          <a:bodyPr lIns="0" tIns="0" rIns="0" bIns="0" rtlCol="0" anchor="t">
            <a:spAutoFit/>
          </a:bodyPr>
          <a:lstStyle/>
          <a:p>
            <a:pPr>
              <a:lnSpc>
                <a:spcPts val="2100"/>
              </a:lnSpc>
            </a:pPr>
            <a:r>
              <a:rPr lang="en-US" sz="2100">
                <a:solidFill>
                  <a:srgbClr val="0B0B0B"/>
                </a:solidFill>
                <a:latin typeface="Radley"/>
              </a:rPr>
              <a:t>DST final | May 2022</a:t>
            </a:r>
          </a:p>
        </p:txBody>
      </p:sp>
      <p:sp>
        <p:nvSpPr>
          <p:cNvPr id="8" name="TextBox 8"/>
          <p:cNvSpPr txBox="1"/>
          <p:nvPr/>
        </p:nvSpPr>
        <p:spPr>
          <a:xfrm>
            <a:off x="1028700" y="6647939"/>
            <a:ext cx="8839442" cy="1047750"/>
          </a:xfrm>
          <a:prstGeom prst="rect">
            <a:avLst/>
          </a:prstGeom>
        </p:spPr>
        <p:txBody>
          <a:bodyPr lIns="0" tIns="0" rIns="0" bIns="0" rtlCol="0" anchor="t">
            <a:spAutoFit/>
          </a:bodyPr>
          <a:lstStyle/>
          <a:p>
            <a:pPr>
              <a:lnSpc>
                <a:spcPts val="4200"/>
              </a:lnSpc>
            </a:pPr>
            <a:r>
              <a:rPr lang="en-US" sz="3000">
                <a:solidFill>
                  <a:srgbClr val="0B0B0B"/>
                </a:solidFill>
                <a:latin typeface="Radley"/>
              </a:rPr>
              <a:t>Emma Bright</a:t>
            </a:r>
          </a:p>
          <a:p>
            <a:pPr>
              <a:lnSpc>
                <a:spcPts val="4200"/>
              </a:lnSpc>
            </a:pPr>
            <a:r>
              <a:rPr lang="en-US" sz="3000">
                <a:solidFill>
                  <a:srgbClr val="0B0B0B"/>
                </a:solidFill>
                <a:latin typeface="Radley"/>
              </a:rPr>
              <a:t>Krista Miller</a:t>
            </a:r>
          </a:p>
        </p:txBody>
      </p:sp>
      <p:grpSp>
        <p:nvGrpSpPr>
          <p:cNvPr id="9" name="Group 9"/>
          <p:cNvGrpSpPr/>
          <p:nvPr/>
        </p:nvGrpSpPr>
        <p:grpSpPr>
          <a:xfrm>
            <a:off x="1028700" y="6048373"/>
            <a:ext cx="7352785" cy="359158"/>
            <a:chOff x="0" y="0"/>
            <a:chExt cx="9803713" cy="478877"/>
          </a:xfrm>
        </p:grpSpPr>
        <p:sp>
          <p:nvSpPr>
            <p:cNvPr id="10" name="AutoShape 10"/>
            <p:cNvSpPr/>
            <p:nvPr/>
          </p:nvSpPr>
          <p:spPr>
            <a:xfrm>
              <a:off x="0" y="220389"/>
              <a:ext cx="2485879" cy="38100"/>
            </a:xfrm>
            <a:prstGeom prst="rect">
              <a:avLst/>
            </a:prstGeom>
            <a:solidFill>
              <a:srgbClr val="0B0B0B"/>
            </a:solidFill>
          </p:spPr>
        </p:sp>
        <p:sp>
          <p:nvSpPr>
            <p:cNvPr id="11" name="TextBox 11"/>
            <p:cNvSpPr txBox="1"/>
            <p:nvPr/>
          </p:nvSpPr>
          <p:spPr>
            <a:xfrm>
              <a:off x="3413373" y="57150"/>
              <a:ext cx="6390341" cy="421727"/>
            </a:xfrm>
            <a:prstGeom prst="rect">
              <a:avLst/>
            </a:prstGeom>
          </p:spPr>
          <p:txBody>
            <a:bodyPr lIns="0" tIns="0" rIns="0" bIns="0" rtlCol="0" anchor="t">
              <a:spAutoFit/>
            </a:bodyPr>
            <a:lstStyle/>
            <a:p>
              <a:pPr>
                <a:lnSpc>
                  <a:spcPts val="239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
          </a:blip>
          <a:srcRect t="35974" r="33860" b="36123"/>
          <a:stretch>
            <a:fillRect/>
          </a:stretch>
        </p:blipFill>
        <p:spPr>
          <a:xfrm>
            <a:off x="0" y="0"/>
            <a:ext cx="18288000" cy="10287000"/>
          </a:xfrm>
          <a:prstGeom prst="rect">
            <a:avLst/>
          </a:prstGeom>
        </p:spPr>
      </p:pic>
      <p:grpSp>
        <p:nvGrpSpPr>
          <p:cNvPr id="3" name="Group 3"/>
          <p:cNvGrpSpPr/>
          <p:nvPr/>
        </p:nvGrpSpPr>
        <p:grpSpPr>
          <a:xfrm>
            <a:off x="1028700" y="849121"/>
            <a:ext cx="7352785" cy="359158"/>
            <a:chOff x="0" y="0"/>
            <a:chExt cx="9803713" cy="478877"/>
          </a:xfrm>
        </p:grpSpPr>
        <p:sp>
          <p:nvSpPr>
            <p:cNvPr id="4" name="AutoShape 4"/>
            <p:cNvSpPr/>
            <p:nvPr/>
          </p:nvSpPr>
          <p:spPr>
            <a:xfrm>
              <a:off x="0" y="220389"/>
              <a:ext cx="2485879" cy="38100"/>
            </a:xfrm>
            <a:prstGeom prst="rect">
              <a:avLst/>
            </a:prstGeom>
            <a:solidFill>
              <a:srgbClr val="0B0B0B"/>
            </a:solidFill>
          </p:spPr>
        </p:sp>
        <p:sp>
          <p:nvSpPr>
            <p:cNvPr id="5" name="TextBox 5"/>
            <p:cNvSpPr txBox="1"/>
            <p:nvPr/>
          </p:nvSpPr>
          <p:spPr>
            <a:xfrm>
              <a:off x="3413373" y="57150"/>
              <a:ext cx="6390341" cy="421727"/>
            </a:xfrm>
            <a:prstGeom prst="rect">
              <a:avLst/>
            </a:prstGeom>
          </p:spPr>
          <p:txBody>
            <a:bodyPr lIns="0" tIns="0" rIns="0" bIns="0" rtlCol="0" anchor="t">
              <a:spAutoFit/>
            </a:bodyPr>
            <a:lstStyle/>
            <a:p>
              <a:pPr>
                <a:lnSpc>
                  <a:spcPts val="2399"/>
                </a:lnSpc>
              </a:pPr>
              <a:r>
                <a:rPr lang="en-US" sz="2399">
                  <a:solidFill>
                    <a:srgbClr val="0B0B0B"/>
                  </a:solidFill>
                  <a:latin typeface="Radley"/>
                </a:rPr>
                <a:t>10</a:t>
              </a:r>
            </a:p>
          </p:txBody>
        </p:sp>
      </p:grpSp>
      <p:grpSp>
        <p:nvGrpSpPr>
          <p:cNvPr id="6" name="Group 6"/>
          <p:cNvGrpSpPr/>
          <p:nvPr/>
        </p:nvGrpSpPr>
        <p:grpSpPr>
          <a:xfrm>
            <a:off x="8553452" y="696479"/>
            <a:ext cx="8336480" cy="4247688"/>
            <a:chOff x="0" y="0"/>
            <a:chExt cx="2195616" cy="1118733"/>
          </a:xfrm>
        </p:grpSpPr>
        <p:sp>
          <p:nvSpPr>
            <p:cNvPr id="7" name="Freeform 7"/>
            <p:cNvSpPr/>
            <p:nvPr/>
          </p:nvSpPr>
          <p:spPr>
            <a:xfrm>
              <a:off x="0" y="0"/>
              <a:ext cx="2195616" cy="1118733"/>
            </a:xfrm>
            <a:custGeom>
              <a:avLst/>
              <a:gdLst/>
              <a:ahLst/>
              <a:cxnLst/>
              <a:rect l="l" t="t" r="r" b="b"/>
              <a:pathLst>
                <a:path w="2195616" h="1118733">
                  <a:moveTo>
                    <a:pt x="0" y="0"/>
                  </a:moveTo>
                  <a:lnTo>
                    <a:pt x="2195616" y="0"/>
                  </a:lnTo>
                  <a:lnTo>
                    <a:pt x="2195616" y="1118733"/>
                  </a:lnTo>
                  <a:lnTo>
                    <a:pt x="0" y="1118733"/>
                  </a:lnTo>
                  <a:close/>
                </a:path>
              </a:pathLst>
            </a:custGeom>
            <a:solidFill>
              <a:srgbClr val="000000"/>
            </a:solidFill>
          </p:spPr>
        </p:sp>
        <p:sp>
          <p:nvSpPr>
            <p:cNvPr id="8" name="TextBox 8"/>
            <p:cNvSpPr txBox="1"/>
            <p:nvPr/>
          </p:nvSpPr>
          <p:spPr>
            <a:xfrm>
              <a:off x="0" y="47625"/>
              <a:ext cx="812800" cy="765175"/>
            </a:xfrm>
            <a:prstGeom prst="rect">
              <a:avLst/>
            </a:prstGeom>
          </p:spPr>
          <p:txBody>
            <a:bodyPr lIns="50800" tIns="50800" rIns="50800" bIns="50800" rtlCol="0" anchor="ctr"/>
            <a:lstStyle/>
            <a:p>
              <a:pPr algn="ctr">
                <a:lnSpc>
                  <a:spcPts val="2400"/>
                </a:lnSpc>
              </a:pPr>
              <a:endParaRPr/>
            </a:p>
          </p:txBody>
        </p:sp>
      </p:grpSp>
      <p:pic>
        <p:nvPicPr>
          <p:cNvPr id="9" name="Picture 9"/>
          <p:cNvPicPr>
            <a:picLocks noChangeAspect="1"/>
          </p:cNvPicPr>
          <p:nvPr/>
        </p:nvPicPr>
        <p:blipFill>
          <a:blip r:embed="rId4"/>
          <a:srcRect/>
          <a:stretch>
            <a:fillRect/>
          </a:stretch>
        </p:blipFill>
        <p:spPr>
          <a:xfrm>
            <a:off x="8839770" y="849121"/>
            <a:ext cx="7699345" cy="3935221"/>
          </a:xfrm>
          <a:prstGeom prst="rect">
            <a:avLst/>
          </a:prstGeom>
        </p:spPr>
      </p:pic>
      <p:grpSp>
        <p:nvGrpSpPr>
          <p:cNvPr id="10" name="Group 10"/>
          <p:cNvGrpSpPr/>
          <p:nvPr/>
        </p:nvGrpSpPr>
        <p:grpSpPr>
          <a:xfrm>
            <a:off x="8553452" y="5346077"/>
            <a:ext cx="8336480" cy="4247688"/>
            <a:chOff x="0" y="0"/>
            <a:chExt cx="2195616" cy="1118733"/>
          </a:xfrm>
        </p:grpSpPr>
        <p:sp>
          <p:nvSpPr>
            <p:cNvPr id="11" name="Freeform 11"/>
            <p:cNvSpPr/>
            <p:nvPr/>
          </p:nvSpPr>
          <p:spPr>
            <a:xfrm>
              <a:off x="0" y="0"/>
              <a:ext cx="2195616" cy="1118733"/>
            </a:xfrm>
            <a:custGeom>
              <a:avLst/>
              <a:gdLst/>
              <a:ahLst/>
              <a:cxnLst/>
              <a:rect l="l" t="t" r="r" b="b"/>
              <a:pathLst>
                <a:path w="2195616" h="1118733">
                  <a:moveTo>
                    <a:pt x="0" y="0"/>
                  </a:moveTo>
                  <a:lnTo>
                    <a:pt x="2195616" y="0"/>
                  </a:lnTo>
                  <a:lnTo>
                    <a:pt x="2195616" y="1118733"/>
                  </a:lnTo>
                  <a:lnTo>
                    <a:pt x="0" y="1118733"/>
                  </a:lnTo>
                  <a:close/>
                </a:path>
              </a:pathLst>
            </a:custGeom>
            <a:solidFill>
              <a:srgbClr val="000000"/>
            </a:solidFill>
          </p:spPr>
        </p:sp>
        <p:sp>
          <p:nvSpPr>
            <p:cNvPr id="12" name="TextBox 12"/>
            <p:cNvSpPr txBox="1"/>
            <p:nvPr/>
          </p:nvSpPr>
          <p:spPr>
            <a:xfrm>
              <a:off x="0" y="47625"/>
              <a:ext cx="812800" cy="765175"/>
            </a:xfrm>
            <a:prstGeom prst="rect">
              <a:avLst/>
            </a:prstGeom>
          </p:spPr>
          <p:txBody>
            <a:bodyPr lIns="50800" tIns="50800" rIns="50800" bIns="50800" rtlCol="0" anchor="ctr"/>
            <a:lstStyle/>
            <a:p>
              <a:pPr algn="ctr">
                <a:lnSpc>
                  <a:spcPts val="2400"/>
                </a:lnSpc>
              </a:pPr>
              <a:endParaRPr/>
            </a:p>
          </p:txBody>
        </p:sp>
      </p:grpSp>
      <p:pic>
        <p:nvPicPr>
          <p:cNvPr id="13" name="Picture 13"/>
          <p:cNvPicPr>
            <a:picLocks noChangeAspect="1"/>
          </p:cNvPicPr>
          <p:nvPr/>
        </p:nvPicPr>
        <p:blipFill>
          <a:blip r:embed="rId5"/>
          <a:srcRect/>
          <a:stretch>
            <a:fillRect/>
          </a:stretch>
        </p:blipFill>
        <p:spPr>
          <a:xfrm>
            <a:off x="8872020" y="5485554"/>
            <a:ext cx="7699345" cy="3968735"/>
          </a:xfrm>
          <a:prstGeom prst="rect">
            <a:avLst/>
          </a:prstGeom>
        </p:spPr>
      </p:pic>
      <p:sp>
        <p:nvSpPr>
          <p:cNvPr id="14" name="TextBox 14"/>
          <p:cNvSpPr txBox="1"/>
          <p:nvPr/>
        </p:nvSpPr>
        <p:spPr>
          <a:xfrm>
            <a:off x="889309" y="3414063"/>
            <a:ext cx="6909097" cy="3544598"/>
          </a:xfrm>
          <a:prstGeom prst="rect">
            <a:avLst/>
          </a:prstGeom>
        </p:spPr>
        <p:txBody>
          <a:bodyPr lIns="0" tIns="0" rIns="0" bIns="0" rtlCol="0" anchor="t">
            <a:spAutoFit/>
          </a:bodyPr>
          <a:lstStyle/>
          <a:p>
            <a:pPr>
              <a:lnSpc>
                <a:spcPts val="9273"/>
              </a:lnSpc>
            </a:pPr>
            <a:r>
              <a:rPr lang="en-US" sz="8430">
                <a:solidFill>
                  <a:srgbClr val="0B0B0B"/>
                </a:solidFill>
                <a:latin typeface="Radley"/>
              </a:rPr>
              <a:t>Model Selection &amp;</a:t>
            </a:r>
          </a:p>
          <a:p>
            <a:pPr>
              <a:lnSpc>
                <a:spcPts val="9273"/>
              </a:lnSpc>
            </a:pPr>
            <a:r>
              <a:rPr lang="en-US" sz="8430">
                <a:solidFill>
                  <a:srgbClr val="0B0B0B"/>
                </a:solidFill>
                <a:latin typeface="Radley"/>
              </a:rPr>
              <a:t>Evaluation</a:t>
            </a:r>
          </a:p>
        </p:txBody>
      </p:sp>
      <p:sp>
        <p:nvSpPr>
          <p:cNvPr id="15" name="TextBox 15"/>
          <p:cNvSpPr txBox="1"/>
          <p:nvPr/>
        </p:nvSpPr>
        <p:spPr>
          <a:xfrm>
            <a:off x="1028700" y="8977995"/>
            <a:ext cx="5611906" cy="280305"/>
          </a:xfrm>
          <a:prstGeom prst="rect">
            <a:avLst/>
          </a:prstGeom>
        </p:spPr>
        <p:txBody>
          <a:bodyPr lIns="0" tIns="0" rIns="0" bIns="0" rtlCol="0" anchor="t">
            <a:spAutoFit/>
          </a:bodyPr>
          <a:lstStyle/>
          <a:p>
            <a:pPr>
              <a:lnSpc>
                <a:spcPts val="2100"/>
              </a:lnSpc>
            </a:pPr>
            <a:r>
              <a:rPr lang="en-US" sz="2100">
                <a:solidFill>
                  <a:srgbClr val="0B0B0B"/>
                </a:solidFill>
                <a:latin typeface="Radley"/>
              </a:rPr>
              <a:t>dST | May 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5974" r="33860" b="36123"/>
          <a:stretch>
            <a:fillRect/>
          </a:stretch>
        </p:blipFill>
        <p:spPr>
          <a:xfrm>
            <a:off x="0" y="9034"/>
            <a:ext cx="18288000" cy="10287000"/>
          </a:xfrm>
          <a:prstGeom prst="rect">
            <a:avLst/>
          </a:prstGeom>
        </p:spPr>
      </p:pic>
      <p:sp>
        <p:nvSpPr>
          <p:cNvPr id="3" name="TextBox 3"/>
          <p:cNvSpPr txBox="1"/>
          <p:nvPr/>
        </p:nvSpPr>
        <p:spPr>
          <a:xfrm>
            <a:off x="5814444" y="1554939"/>
            <a:ext cx="7212106" cy="1254760"/>
          </a:xfrm>
          <a:prstGeom prst="rect">
            <a:avLst/>
          </a:prstGeom>
        </p:spPr>
        <p:txBody>
          <a:bodyPr lIns="0" tIns="0" rIns="0" bIns="0" rtlCol="0" anchor="t">
            <a:spAutoFit/>
          </a:bodyPr>
          <a:lstStyle/>
          <a:p>
            <a:pPr algn="ctr">
              <a:lnSpc>
                <a:spcPts val="9679"/>
              </a:lnSpc>
            </a:pPr>
            <a:r>
              <a:rPr lang="en-US" sz="8799">
                <a:solidFill>
                  <a:srgbClr val="FFFFFF"/>
                </a:solidFill>
                <a:latin typeface="Radley"/>
              </a:rPr>
              <a:t>Conclusion</a:t>
            </a:r>
          </a:p>
        </p:txBody>
      </p:sp>
      <p:sp>
        <p:nvSpPr>
          <p:cNvPr id="4" name="TextBox 4"/>
          <p:cNvSpPr txBox="1"/>
          <p:nvPr/>
        </p:nvSpPr>
        <p:spPr>
          <a:xfrm>
            <a:off x="1150330" y="1190309"/>
            <a:ext cx="5611906" cy="280305"/>
          </a:xfrm>
          <a:prstGeom prst="rect">
            <a:avLst/>
          </a:prstGeom>
        </p:spPr>
        <p:txBody>
          <a:bodyPr lIns="0" tIns="0" rIns="0" bIns="0" rtlCol="0" anchor="t">
            <a:spAutoFit/>
          </a:bodyPr>
          <a:lstStyle/>
          <a:p>
            <a:pPr>
              <a:lnSpc>
                <a:spcPts val="2100"/>
              </a:lnSpc>
            </a:pPr>
            <a:r>
              <a:rPr lang="en-US" sz="2100">
                <a:solidFill>
                  <a:srgbClr val="FFFFFF"/>
                </a:solidFill>
                <a:latin typeface="Radley"/>
              </a:rPr>
              <a:t>DST | May 2022</a:t>
            </a:r>
          </a:p>
        </p:txBody>
      </p:sp>
      <p:grpSp>
        <p:nvGrpSpPr>
          <p:cNvPr id="5" name="Group 5"/>
          <p:cNvGrpSpPr/>
          <p:nvPr/>
        </p:nvGrpSpPr>
        <p:grpSpPr>
          <a:xfrm>
            <a:off x="1028700" y="8816386"/>
            <a:ext cx="5733535" cy="359158"/>
            <a:chOff x="0" y="0"/>
            <a:chExt cx="7644713" cy="478877"/>
          </a:xfrm>
        </p:grpSpPr>
        <p:sp>
          <p:nvSpPr>
            <p:cNvPr id="6" name="AutoShape 6"/>
            <p:cNvSpPr/>
            <p:nvPr/>
          </p:nvSpPr>
          <p:spPr>
            <a:xfrm>
              <a:off x="0" y="220389"/>
              <a:ext cx="2485879" cy="38100"/>
            </a:xfrm>
            <a:prstGeom prst="rect">
              <a:avLst/>
            </a:prstGeom>
            <a:solidFill>
              <a:srgbClr val="FFFFFF"/>
            </a:solidFill>
          </p:spPr>
        </p:sp>
        <p:sp>
          <p:nvSpPr>
            <p:cNvPr id="7" name="TextBox 7"/>
            <p:cNvSpPr txBox="1"/>
            <p:nvPr/>
          </p:nvSpPr>
          <p:spPr>
            <a:xfrm>
              <a:off x="3413373" y="57150"/>
              <a:ext cx="4231341" cy="421727"/>
            </a:xfrm>
            <a:prstGeom prst="rect">
              <a:avLst/>
            </a:prstGeom>
          </p:spPr>
          <p:txBody>
            <a:bodyPr lIns="0" tIns="0" rIns="0" bIns="0" rtlCol="0" anchor="t">
              <a:spAutoFit/>
            </a:bodyPr>
            <a:lstStyle/>
            <a:p>
              <a:pPr>
                <a:lnSpc>
                  <a:spcPts val="2399"/>
                </a:lnSpc>
              </a:pPr>
              <a:r>
                <a:rPr lang="en-US" sz="2399">
                  <a:solidFill>
                    <a:srgbClr val="FFFFFF"/>
                  </a:solidFill>
                  <a:latin typeface="Radley"/>
                </a:rPr>
                <a:t>11</a:t>
              </a:r>
            </a:p>
          </p:txBody>
        </p:sp>
      </p:grpSp>
      <p:sp>
        <p:nvSpPr>
          <p:cNvPr id="8" name="TextBox 7">
            <a:extLst>
              <a:ext uri="{FF2B5EF4-FFF2-40B4-BE49-F238E27FC236}">
                <a16:creationId xmlns:a16="http://schemas.microsoft.com/office/drawing/2014/main" id="{23235EC6-F674-4293-8C37-B47A92036F10}"/>
              </a:ext>
            </a:extLst>
          </p:cNvPr>
          <p:cNvSpPr txBox="1"/>
          <p:nvPr/>
        </p:nvSpPr>
        <p:spPr>
          <a:xfrm>
            <a:off x="1752600" y="3390900"/>
            <a:ext cx="15011400" cy="2554545"/>
          </a:xfrm>
          <a:prstGeom prst="rect">
            <a:avLst/>
          </a:prstGeom>
          <a:noFill/>
        </p:spPr>
        <p:txBody>
          <a:bodyPr wrap="square" rtlCol="0">
            <a:spAutoFit/>
          </a:bodyPr>
          <a:lstStyle/>
          <a:p>
            <a:pPr algn="ctr"/>
            <a:r>
              <a:rPr lang="en-US" sz="4000" dirty="0">
                <a:solidFill>
                  <a:schemeClr val="bg1"/>
                </a:solidFill>
                <a:latin typeface="Radley" panose="020B0604020202020204" charset="0"/>
              </a:rPr>
              <a:t>Our final model results showed that our models were equally effective at predicting whether a patient was likely to be diagnosed with pancreatic cancer. The overall accuracy rate of our models was 84%. </a:t>
            </a:r>
          </a:p>
        </p:txBody>
      </p:sp>
      <p:pic>
        <p:nvPicPr>
          <p:cNvPr id="10" name="Graphic 9" descr="Handshake outline">
            <a:extLst>
              <a:ext uri="{FF2B5EF4-FFF2-40B4-BE49-F238E27FC236}">
                <a16:creationId xmlns:a16="http://schemas.microsoft.com/office/drawing/2014/main" id="{733B0184-5C6F-4080-B6B5-9A169993E8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1500" y="6191565"/>
            <a:ext cx="2133600" cy="213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
          </a:blip>
          <a:srcRect t="35974" r="33860" b="36123"/>
          <a:stretch>
            <a:fillRect/>
          </a:stretch>
        </p:blipFill>
        <p:spPr>
          <a:xfrm>
            <a:off x="0" y="0"/>
            <a:ext cx="18288000" cy="10287000"/>
          </a:xfrm>
          <a:prstGeom prst="rect">
            <a:avLst/>
          </a:prstGeom>
        </p:spPr>
      </p:pic>
      <p:grpSp>
        <p:nvGrpSpPr>
          <p:cNvPr id="3" name="Group 3"/>
          <p:cNvGrpSpPr/>
          <p:nvPr/>
        </p:nvGrpSpPr>
        <p:grpSpPr>
          <a:xfrm>
            <a:off x="1028700" y="849121"/>
            <a:ext cx="5733535" cy="359158"/>
            <a:chOff x="0" y="0"/>
            <a:chExt cx="7644713" cy="478877"/>
          </a:xfrm>
        </p:grpSpPr>
        <p:sp>
          <p:nvSpPr>
            <p:cNvPr id="4" name="AutoShape 4"/>
            <p:cNvSpPr/>
            <p:nvPr/>
          </p:nvSpPr>
          <p:spPr>
            <a:xfrm>
              <a:off x="0" y="220389"/>
              <a:ext cx="2485879" cy="38100"/>
            </a:xfrm>
            <a:prstGeom prst="rect">
              <a:avLst/>
            </a:prstGeom>
            <a:solidFill>
              <a:srgbClr val="0B0B0B"/>
            </a:solidFill>
          </p:spPr>
        </p:sp>
        <p:sp>
          <p:nvSpPr>
            <p:cNvPr id="5" name="TextBox 5"/>
            <p:cNvSpPr txBox="1"/>
            <p:nvPr/>
          </p:nvSpPr>
          <p:spPr>
            <a:xfrm>
              <a:off x="3413373" y="57150"/>
              <a:ext cx="4231341" cy="421727"/>
            </a:xfrm>
            <a:prstGeom prst="rect">
              <a:avLst/>
            </a:prstGeom>
          </p:spPr>
          <p:txBody>
            <a:bodyPr lIns="0" tIns="0" rIns="0" bIns="0" rtlCol="0" anchor="t">
              <a:spAutoFit/>
            </a:bodyPr>
            <a:lstStyle/>
            <a:p>
              <a:pPr>
                <a:lnSpc>
                  <a:spcPts val="2399"/>
                </a:lnSpc>
              </a:pPr>
              <a:r>
                <a:rPr lang="en-US" sz="2399">
                  <a:solidFill>
                    <a:srgbClr val="0B0B0B"/>
                  </a:solidFill>
                  <a:latin typeface="Radley"/>
                </a:rPr>
                <a:t>02</a:t>
              </a:r>
            </a:p>
          </p:txBody>
        </p:sp>
      </p:grpSp>
      <p:pic>
        <p:nvPicPr>
          <p:cNvPr id="6" name="Picture 6"/>
          <p:cNvPicPr>
            <a:picLocks noChangeAspect="1"/>
          </p:cNvPicPr>
          <p:nvPr/>
        </p:nvPicPr>
        <p:blipFill>
          <a:blip r:embed="rId4"/>
          <a:srcRect t="3257" b="3257"/>
          <a:stretch>
            <a:fillRect/>
          </a:stretch>
        </p:blipFill>
        <p:spPr>
          <a:xfrm>
            <a:off x="758528" y="3370098"/>
            <a:ext cx="8385472" cy="5226157"/>
          </a:xfrm>
          <a:prstGeom prst="rect">
            <a:avLst/>
          </a:prstGeom>
        </p:spPr>
      </p:pic>
      <p:sp>
        <p:nvSpPr>
          <p:cNvPr id="7" name="TextBox 7"/>
          <p:cNvSpPr txBox="1"/>
          <p:nvPr/>
        </p:nvSpPr>
        <p:spPr>
          <a:xfrm>
            <a:off x="590802" y="1492221"/>
            <a:ext cx="6609331" cy="1251960"/>
          </a:xfrm>
          <a:prstGeom prst="rect">
            <a:avLst/>
          </a:prstGeom>
        </p:spPr>
        <p:txBody>
          <a:bodyPr lIns="0" tIns="0" rIns="0" bIns="0" rtlCol="0" anchor="t">
            <a:spAutoFit/>
          </a:bodyPr>
          <a:lstStyle/>
          <a:p>
            <a:pPr>
              <a:lnSpc>
                <a:spcPts val="9680"/>
              </a:lnSpc>
            </a:pPr>
            <a:r>
              <a:rPr lang="en-US" sz="8800">
                <a:solidFill>
                  <a:srgbClr val="0B0B0B"/>
                </a:solidFill>
                <a:latin typeface="Radley"/>
              </a:rPr>
              <a:t>Purpose</a:t>
            </a:r>
          </a:p>
        </p:txBody>
      </p:sp>
      <p:grpSp>
        <p:nvGrpSpPr>
          <p:cNvPr id="8" name="Group 8"/>
          <p:cNvGrpSpPr/>
          <p:nvPr/>
        </p:nvGrpSpPr>
        <p:grpSpPr>
          <a:xfrm>
            <a:off x="10026415" y="2386623"/>
            <a:ext cx="7232885" cy="2756877"/>
            <a:chOff x="0" y="0"/>
            <a:chExt cx="9643847" cy="3675837"/>
          </a:xfrm>
        </p:grpSpPr>
        <p:sp>
          <p:nvSpPr>
            <p:cNvPr id="9" name="TextBox 9"/>
            <p:cNvSpPr txBox="1"/>
            <p:nvPr/>
          </p:nvSpPr>
          <p:spPr>
            <a:xfrm>
              <a:off x="0" y="1785866"/>
              <a:ext cx="9643847" cy="1889971"/>
            </a:xfrm>
            <a:prstGeom prst="rect">
              <a:avLst/>
            </a:prstGeom>
          </p:spPr>
          <p:txBody>
            <a:bodyPr lIns="0" tIns="0" rIns="0" bIns="0" rtlCol="0" anchor="t">
              <a:spAutoFit/>
            </a:bodyPr>
            <a:lstStyle/>
            <a:p>
              <a:pPr>
                <a:lnSpc>
                  <a:spcPts val="3899"/>
                </a:lnSpc>
              </a:pPr>
              <a:r>
                <a:rPr lang="en-US" sz="2999">
                  <a:solidFill>
                    <a:srgbClr val="0B0B0B"/>
                  </a:solidFill>
                  <a:latin typeface="Radley"/>
                </a:rPr>
                <a:t>5 year survival rate is 11%</a:t>
              </a:r>
            </a:p>
            <a:p>
              <a:pPr>
                <a:lnSpc>
                  <a:spcPts val="3899"/>
                </a:lnSpc>
              </a:pPr>
              <a:r>
                <a:rPr lang="en-US" sz="2999">
                  <a:solidFill>
                    <a:srgbClr val="0B0B0B"/>
                  </a:solidFill>
                  <a:latin typeface="Radley"/>
                </a:rPr>
                <a:t>Hard to detect</a:t>
              </a:r>
            </a:p>
            <a:p>
              <a:pPr>
                <a:lnSpc>
                  <a:spcPts val="3900"/>
                </a:lnSpc>
              </a:pPr>
              <a:r>
                <a:rPr lang="en-US" sz="3000">
                  <a:solidFill>
                    <a:srgbClr val="0B0B0B"/>
                  </a:solidFill>
                  <a:latin typeface="Radley"/>
                </a:rPr>
                <a:t>No isolated diagnostic test</a:t>
              </a:r>
            </a:p>
          </p:txBody>
        </p:sp>
        <p:sp>
          <p:nvSpPr>
            <p:cNvPr id="10" name="TextBox 10"/>
            <p:cNvSpPr txBox="1"/>
            <p:nvPr/>
          </p:nvSpPr>
          <p:spPr>
            <a:xfrm>
              <a:off x="0" y="-38100"/>
              <a:ext cx="9643847" cy="1353416"/>
            </a:xfrm>
            <a:prstGeom prst="rect">
              <a:avLst/>
            </a:prstGeom>
          </p:spPr>
          <p:txBody>
            <a:bodyPr lIns="0" tIns="0" rIns="0" bIns="0" rtlCol="0" anchor="t">
              <a:spAutoFit/>
            </a:bodyPr>
            <a:lstStyle/>
            <a:p>
              <a:pPr>
                <a:lnSpc>
                  <a:spcPts val="4159"/>
                </a:lnSpc>
              </a:pPr>
              <a:r>
                <a:rPr lang="en-US" sz="3199">
                  <a:solidFill>
                    <a:srgbClr val="0B0B0B"/>
                  </a:solidFill>
                  <a:latin typeface="Radley"/>
                </a:rPr>
                <a:t>PANCREATIC CANCER HAS A VERY HIGH MORTALITY RATE</a:t>
              </a:r>
            </a:p>
          </p:txBody>
        </p:sp>
      </p:grpSp>
      <p:sp>
        <p:nvSpPr>
          <p:cNvPr id="11" name="TextBox 11"/>
          <p:cNvSpPr txBox="1"/>
          <p:nvPr/>
        </p:nvSpPr>
        <p:spPr>
          <a:xfrm>
            <a:off x="1028700" y="8977995"/>
            <a:ext cx="5611906" cy="280305"/>
          </a:xfrm>
          <a:prstGeom prst="rect">
            <a:avLst/>
          </a:prstGeom>
        </p:spPr>
        <p:txBody>
          <a:bodyPr lIns="0" tIns="0" rIns="0" bIns="0" rtlCol="0" anchor="t">
            <a:spAutoFit/>
          </a:bodyPr>
          <a:lstStyle/>
          <a:p>
            <a:pPr>
              <a:lnSpc>
                <a:spcPts val="2100"/>
              </a:lnSpc>
            </a:pPr>
            <a:r>
              <a:rPr lang="en-US" sz="2100">
                <a:solidFill>
                  <a:srgbClr val="0B0B0B"/>
                </a:solidFill>
                <a:latin typeface="Radley"/>
              </a:rPr>
              <a:t>DST | May 2022</a:t>
            </a:r>
          </a:p>
        </p:txBody>
      </p:sp>
      <p:grpSp>
        <p:nvGrpSpPr>
          <p:cNvPr id="12" name="Group 12"/>
          <p:cNvGrpSpPr/>
          <p:nvPr/>
        </p:nvGrpSpPr>
        <p:grpSpPr>
          <a:xfrm>
            <a:off x="10026415" y="5843936"/>
            <a:ext cx="7232885" cy="2832489"/>
            <a:chOff x="0" y="-38100"/>
            <a:chExt cx="9643847" cy="3776653"/>
          </a:xfrm>
        </p:grpSpPr>
        <p:sp>
          <p:nvSpPr>
            <p:cNvPr id="13" name="TextBox 13"/>
            <p:cNvSpPr txBox="1"/>
            <p:nvPr/>
          </p:nvSpPr>
          <p:spPr>
            <a:xfrm>
              <a:off x="0" y="1091589"/>
              <a:ext cx="9643847" cy="2646964"/>
            </a:xfrm>
            <a:prstGeom prst="rect">
              <a:avLst/>
            </a:prstGeom>
          </p:spPr>
          <p:txBody>
            <a:bodyPr lIns="0" tIns="0" rIns="0" bIns="0" rtlCol="0" anchor="t">
              <a:spAutoFit/>
            </a:bodyPr>
            <a:lstStyle/>
            <a:p>
              <a:pPr>
                <a:lnSpc>
                  <a:spcPts val="3900"/>
                </a:lnSpc>
              </a:pPr>
              <a:r>
                <a:rPr lang="en-US" sz="3000" dirty="0">
                  <a:solidFill>
                    <a:srgbClr val="0B0B0B"/>
                  </a:solidFill>
                  <a:latin typeface="Radley"/>
                </a:rPr>
                <a:t>How does </a:t>
              </a:r>
              <a:r>
                <a:rPr lang="en-US" sz="3200" b="1" dirty="0">
                  <a:solidFill>
                    <a:srgbClr val="0B0B0B"/>
                  </a:solidFill>
                  <a:latin typeface="Radley"/>
                </a:rPr>
                <a:t>logistic regression </a:t>
              </a:r>
              <a:r>
                <a:rPr lang="en-US" sz="3000" dirty="0">
                  <a:solidFill>
                    <a:srgbClr val="0B0B0B"/>
                  </a:solidFill>
                  <a:latin typeface="Radley"/>
                </a:rPr>
                <a:t>compare with </a:t>
              </a:r>
              <a:r>
                <a:rPr lang="en-US" sz="3200" b="1" dirty="0">
                  <a:solidFill>
                    <a:srgbClr val="0B0B0B"/>
                  </a:solidFill>
                  <a:latin typeface="Radley"/>
                </a:rPr>
                <a:t>naive bayes </a:t>
              </a:r>
              <a:r>
                <a:rPr lang="en-US" sz="3000" dirty="0">
                  <a:solidFill>
                    <a:srgbClr val="0B0B0B"/>
                  </a:solidFill>
                  <a:latin typeface="Radley"/>
                </a:rPr>
                <a:t>machine learning algorithms in predicting pancreatic cancer given patient urine samples?</a:t>
              </a:r>
            </a:p>
          </p:txBody>
        </p:sp>
        <p:sp>
          <p:nvSpPr>
            <p:cNvPr id="14" name="TextBox 14"/>
            <p:cNvSpPr txBox="1"/>
            <p:nvPr/>
          </p:nvSpPr>
          <p:spPr>
            <a:xfrm>
              <a:off x="0" y="-38100"/>
              <a:ext cx="9643847" cy="668664"/>
            </a:xfrm>
            <a:prstGeom prst="rect">
              <a:avLst/>
            </a:prstGeom>
          </p:spPr>
          <p:txBody>
            <a:bodyPr lIns="0" tIns="0" rIns="0" bIns="0" rtlCol="0" anchor="t">
              <a:spAutoFit/>
            </a:bodyPr>
            <a:lstStyle/>
            <a:p>
              <a:pPr>
                <a:lnSpc>
                  <a:spcPts val="4159"/>
                </a:lnSpc>
              </a:pPr>
              <a:r>
                <a:rPr lang="en-US" sz="3199">
                  <a:solidFill>
                    <a:srgbClr val="0B0B0B"/>
                  </a:solidFill>
                  <a:latin typeface="Radley"/>
                </a:rPr>
                <a:t>CAN MACHINE LEARNING HELP?</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0B0B"/>
        </a:solidFill>
        <a:effectLst/>
      </p:bgPr>
    </p:bg>
    <p:spTree>
      <p:nvGrpSpPr>
        <p:cNvPr id="1" name=""/>
        <p:cNvGrpSpPr/>
        <p:nvPr/>
      </p:nvGrpSpPr>
      <p:grpSpPr>
        <a:xfrm>
          <a:off x="0" y="0"/>
          <a:ext cx="0" cy="0"/>
          <a:chOff x="0" y="0"/>
          <a:chExt cx="0" cy="0"/>
        </a:xfrm>
      </p:grpSpPr>
      <p:sp>
        <p:nvSpPr>
          <p:cNvPr id="2" name="TextBox 2"/>
          <p:cNvSpPr txBox="1"/>
          <p:nvPr/>
        </p:nvSpPr>
        <p:spPr>
          <a:xfrm>
            <a:off x="8610271" y="8006340"/>
            <a:ext cx="8649029" cy="1251960"/>
          </a:xfrm>
          <a:prstGeom prst="rect">
            <a:avLst/>
          </a:prstGeom>
        </p:spPr>
        <p:txBody>
          <a:bodyPr lIns="0" tIns="0" rIns="0" bIns="0" rtlCol="0" anchor="t">
            <a:spAutoFit/>
          </a:bodyPr>
          <a:lstStyle/>
          <a:p>
            <a:pPr algn="r">
              <a:lnSpc>
                <a:spcPts val="9680"/>
              </a:lnSpc>
            </a:pPr>
            <a:r>
              <a:rPr lang="en-US" sz="8800">
                <a:solidFill>
                  <a:srgbClr val="FFFFFF"/>
                </a:solidFill>
                <a:latin typeface="Radley"/>
              </a:rPr>
              <a:t>Data Overview</a:t>
            </a:r>
          </a:p>
        </p:txBody>
      </p:sp>
      <p:grpSp>
        <p:nvGrpSpPr>
          <p:cNvPr id="3" name="Group 3"/>
          <p:cNvGrpSpPr/>
          <p:nvPr/>
        </p:nvGrpSpPr>
        <p:grpSpPr>
          <a:xfrm>
            <a:off x="1028700" y="1028700"/>
            <a:ext cx="6221749" cy="9976652"/>
            <a:chOff x="0" y="0"/>
            <a:chExt cx="8295665" cy="13302203"/>
          </a:xfrm>
        </p:grpSpPr>
        <p:sp>
          <p:nvSpPr>
            <p:cNvPr id="4" name="TextBox 4"/>
            <p:cNvSpPr txBox="1"/>
            <p:nvPr/>
          </p:nvSpPr>
          <p:spPr>
            <a:xfrm>
              <a:off x="0" y="964590"/>
              <a:ext cx="8295665" cy="446179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Radley"/>
                </a:rPr>
                <a:t>Published by the Public Library of Science (Dec 2020): "A combination of urinary biomarker panel and PancRISK score for earlier detection of pancreatic cancer: A case–control study"</a:t>
              </a:r>
            </a:p>
          </p:txBody>
        </p:sp>
        <p:sp>
          <p:nvSpPr>
            <p:cNvPr id="5" name="TextBox 5"/>
            <p:cNvSpPr txBox="1"/>
            <p:nvPr/>
          </p:nvSpPr>
          <p:spPr>
            <a:xfrm>
              <a:off x="0" y="-38100"/>
              <a:ext cx="8295665" cy="668664"/>
            </a:xfrm>
            <a:prstGeom prst="rect">
              <a:avLst/>
            </a:prstGeom>
          </p:spPr>
          <p:txBody>
            <a:bodyPr lIns="0" tIns="0" rIns="0" bIns="0" rtlCol="0" anchor="t">
              <a:spAutoFit/>
            </a:bodyPr>
            <a:lstStyle/>
            <a:p>
              <a:pPr>
                <a:lnSpc>
                  <a:spcPts val="4159"/>
                </a:lnSpc>
              </a:pPr>
              <a:r>
                <a:rPr lang="en-US" sz="3199">
                  <a:solidFill>
                    <a:srgbClr val="FFFFFF"/>
                  </a:solidFill>
                  <a:latin typeface="Radley"/>
                </a:rPr>
                <a:t>SOURCE</a:t>
              </a:r>
            </a:p>
          </p:txBody>
        </p:sp>
        <p:sp>
          <p:nvSpPr>
            <p:cNvPr id="6" name="TextBox 6"/>
            <p:cNvSpPr txBox="1"/>
            <p:nvPr/>
          </p:nvSpPr>
          <p:spPr>
            <a:xfrm>
              <a:off x="0" y="7376371"/>
              <a:ext cx="8295665" cy="3219450"/>
            </a:xfrm>
            <a:prstGeom prst="rect">
              <a:avLst/>
            </a:prstGeom>
          </p:spPr>
          <p:txBody>
            <a:bodyPr lIns="0" tIns="0" rIns="0" bIns="0" rtlCol="0" anchor="t">
              <a:spAutoFit/>
            </a:bodyPr>
            <a:lstStyle/>
            <a:p>
              <a:pPr marL="647698" lvl="1" indent="-323849">
                <a:lnSpc>
                  <a:spcPts val="3899"/>
                </a:lnSpc>
                <a:buFont typeface="Arial"/>
                <a:buChar char="•"/>
              </a:pPr>
              <a:r>
                <a:rPr lang="en-US" sz="2999">
                  <a:solidFill>
                    <a:srgbClr val="FFFFFF"/>
                  </a:solidFill>
                  <a:latin typeface="Radley"/>
                </a:rPr>
                <a:t>590 patients; 14 columns of data</a:t>
              </a:r>
            </a:p>
            <a:p>
              <a:pPr marL="647698" lvl="1" indent="-323849">
                <a:lnSpc>
                  <a:spcPts val="3899"/>
                </a:lnSpc>
                <a:buFont typeface="Arial"/>
                <a:buChar char="•"/>
              </a:pPr>
              <a:r>
                <a:rPr lang="en-US" sz="2999">
                  <a:solidFill>
                    <a:srgbClr val="FFFFFF"/>
                  </a:solidFill>
                  <a:latin typeface="Radley"/>
                </a:rPr>
                <a:t>Samples: 183 control, 209 benign pancreatic disease, 199 pancreatic cancer</a:t>
              </a:r>
            </a:p>
            <a:p>
              <a:pPr>
                <a:lnSpc>
                  <a:spcPts val="3900"/>
                </a:lnSpc>
              </a:pPr>
              <a:endParaRPr lang="en-US" sz="2999">
                <a:solidFill>
                  <a:srgbClr val="FFFFFF"/>
                </a:solidFill>
                <a:latin typeface="Radley"/>
              </a:endParaRPr>
            </a:p>
          </p:txBody>
        </p:sp>
        <p:sp>
          <p:nvSpPr>
            <p:cNvPr id="7" name="TextBox 7"/>
            <p:cNvSpPr txBox="1"/>
            <p:nvPr/>
          </p:nvSpPr>
          <p:spPr>
            <a:xfrm>
              <a:off x="0" y="6364156"/>
              <a:ext cx="8295665" cy="668664"/>
            </a:xfrm>
            <a:prstGeom prst="rect">
              <a:avLst/>
            </a:prstGeom>
          </p:spPr>
          <p:txBody>
            <a:bodyPr lIns="0" tIns="0" rIns="0" bIns="0" rtlCol="0" anchor="t">
              <a:spAutoFit/>
            </a:bodyPr>
            <a:lstStyle/>
            <a:p>
              <a:pPr>
                <a:lnSpc>
                  <a:spcPts val="4159"/>
                </a:lnSpc>
              </a:pPr>
              <a:r>
                <a:rPr lang="en-US" sz="3199">
                  <a:solidFill>
                    <a:srgbClr val="FFFFFF"/>
                  </a:solidFill>
                  <a:latin typeface="Radley"/>
                </a:rPr>
                <a:t>METADATA</a:t>
              </a:r>
            </a:p>
          </p:txBody>
        </p:sp>
        <p:sp>
          <p:nvSpPr>
            <p:cNvPr id="8" name="TextBox 8"/>
            <p:cNvSpPr txBox="1"/>
            <p:nvPr/>
          </p:nvSpPr>
          <p:spPr>
            <a:xfrm>
              <a:off x="0" y="12683855"/>
              <a:ext cx="8295665" cy="618349"/>
            </a:xfrm>
            <a:prstGeom prst="rect">
              <a:avLst/>
            </a:prstGeom>
          </p:spPr>
          <p:txBody>
            <a:bodyPr lIns="0" tIns="0" rIns="0" bIns="0" rtlCol="0" anchor="t">
              <a:spAutoFit/>
            </a:bodyPr>
            <a:lstStyle/>
            <a:p>
              <a:pPr>
                <a:lnSpc>
                  <a:spcPts val="3900"/>
                </a:lnSpc>
              </a:pPr>
              <a:endParaRPr/>
            </a:p>
          </p:txBody>
        </p:sp>
      </p:grpSp>
      <p:sp>
        <p:nvSpPr>
          <p:cNvPr id="9" name="TextBox 9"/>
          <p:cNvSpPr txBox="1"/>
          <p:nvPr/>
        </p:nvSpPr>
        <p:spPr>
          <a:xfrm>
            <a:off x="1028700" y="8977995"/>
            <a:ext cx="5611906" cy="280305"/>
          </a:xfrm>
          <a:prstGeom prst="rect">
            <a:avLst/>
          </a:prstGeom>
        </p:spPr>
        <p:txBody>
          <a:bodyPr lIns="0" tIns="0" rIns="0" bIns="0" rtlCol="0" anchor="t">
            <a:spAutoFit/>
          </a:bodyPr>
          <a:lstStyle/>
          <a:p>
            <a:pPr>
              <a:lnSpc>
                <a:spcPts val="2100"/>
              </a:lnSpc>
            </a:pPr>
            <a:r>
              <a:rPr lang="en-US" sz="2100">
                <a:solidFill>
                  <a:srgbClr val="FFFFFF"/>
                </a:solidFill>
                <a:latin typeface="Radley"/>
              </a:rPr>
              <a:t>DST |May 2022</a:t>
            </a:r>
          </a:p>
        </p:txBody>
      </p:sp>
      <p:pic>
        <p:nvPicPr>
          <p:cNvPr id="10" name="Picture 10"/>
          <p:cNvPicPr>
            <a:picLocks noChangeAspect="1"/>
          </p:cNvPicPr>
          <p:nvPr/>
        </p:nvPicPr>
        <p:blipFill>
          <a:blip r:embed="rId3"/>
          <a:srcRect l="14128" t="42106" b="29171"/>
          <a:stretch>
            <a:fillRect/>
          </a:stretch>
        </p:blipFill>
        <p:spPr>
          <a:xfrm>
            <a:off x="8610271" y="2001740"/>
            <a:ext cx="8264484" cy="3685813"/>
          </a:xfrm>
          <a:prstGeom prst="rect">
            <a:avLst/>
          </a:prstGeom>
        </p:spPr>
      </p:pic>
      <p:pic>
        <p:nvPicPr>
          <p:cNvPr id="11" name="Picture 11"/>
          <p:cNvPicPr>
            <a:picLocks noChangeAspect="1"/>
          </p:cNvPicPr>
          <p:nvPr/>
        </p:nvPicPr>
        <p:blipFill>
          <a:blip r:embed="rId4"/>
          <a:srcRect t="25594" b="25594"/>
          <a:stretch>
            <a:fillRect/>
          </a:stretch>
        </p:blipFill>
        <p:spPr>
          <a:xfrm>
            <a:off x="9144000" y="2538925"/>
            <a:ext cx="8115300" cy="4553878"/>
          </a:xfrm>
          <a:prstGeom prst="rect">
            <a:avLst/>
          </a:prstGeom>
        </p:spPr>
      </p:pic>
      <p:grpSp>
        <p:nvGrpSpPr>
          <p:cNvPr id="12" name="Group 12"/>
          <p:cNvGrpSpPr/>
          <p:nvPr/>
        </p:nvGrpSpPr>
        <p:grpSpPr>
          <a:xfrm>
            <a:off x="13064424" y="1028700"/>
            <a:ext cx="4194876" cy="359158"/>
            <a:chOff x="0" y="0"/>
            <a:chExt cx="5593168" cy="478877"/>
          </a:xfrm>
        </p:grpSpPr>
        <p:sp>
          <p:nvSpPr>
            <p:cNvPr id="13" name="AutoShape 13"/>
            <p:cNvSpPr/>
            <p:nvPr/>
          </p:nvSpPr>
          <p:spPr>
            <a:xfrm>
              <a:off x="3107289" y="220389"/>
              <a:ext cx="2485879" cy="38100"/>
            </a:xfrm>
            <a:prstGeom prst="rect">
              <a:avLst/>
            </a:prstGeom>
            <a:solidFill>
              <a:srgbClr val="FFFFFF"/>
            </a:solidFill>
          </p:spPr>
        </p:sp>
        <p:sp>
          <p:nvSpPr>
            <p:cNvPr id="14" name="TextBox 14"/>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FFFFFF"/>
                  </a:solidFill>
                  <a:latin typeface="Radley"/>
                </a:rPr>
                <a:t>03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64424" y="1028700"/>
            <a:ext cx="4194876" cy="359158"/>
            <a:chOff x="0" y="0"/>
            <a:chExt cx="5593168" cy="478877"/>
          </a:xfrm>
        </p:grpSpPr>
        <p:sp>
          <p:nvSpPr>
            <p:cNvPr id="3" name="AutoShape 3"/>
            <p:cNvSpPr/>
            <p:nvPr/>
          </p:nvSpPr>
          <p:spPr>
            <a:xfrm>
              <a:off x="3107289" y="220389"/>
              <a:ext cx="2485879" cy="38100"/>
            </a:xfrm>
            <a:prstGeom prst="rect">
              <a:avLst/>
            </a:prstGeom>
            <a:solidFill>
              <a:srgbClr val="0B0B0B"/>
            </a:solidFill>
          </p:spPr>
        </p:sp>
        <p:sp>
          <p:nvSpPr>
            <p:cNvPr id="4" name="TextBox 4"/>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0B0B0B"/>
                  </a:solidFill>
                  <a:latin typeface="Radley"/>
                </a:rPr>
                <a:t>04</a:t>
              </a: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7434583"/>
            <a:ext cx="1948276" cy="1948276"/>
          </a:xfrm>
          <a:prstGeom prst="rect">
            <a:avLst/>
          </a:prstGeom>
        </p:spPr>
      </p:pic>
      <p:pic>
        <p:nvPicPr>
          <p:cNvPr id="6" name="Picture 6"/>
          <p:cNvPicPr>
            <a:picLocks noChangeAspect="1"/>
          </p:cNvPicPr>
          <p:nvPr/>
        </p:nvPicPr>
        <p:blipFill>
          <a:blip r:embed="rId5"/>
          <a:srcRect l="40058" t="1879" r="56300" b="1879"/>
          <a:stretch>
            <a:fillRect/>
          </a:stretch>
        </p:blipFill>
        <p:spPr>
          <a:xfrm>
            <a:off x="0" y="0"/>
            <a:ext cx="291857" cy="1028700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0580" y="1878279"/>
            <a:ext cx="1946396" cy="130939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30580" y="4899686"/>
            <a:ext cx="2382496" cy="1741388"/>
          </a:xfrm>
          <a:prstGeom prst="rect">
            <a:avLst/>
          </a:prstGeom>
        </p:spPr>
      </p:pic>
      <p:sp>
        <p:nvSpPr>
          <p:cNvPr id="9" name="TextBox 9"/>
          <p:cNvSpPr txBox="1"/>
          <p:nvPr/>
        </p:nvSpPr>
        <p:spPr>
          <a:xfrm>
            <a:off x="10439027" y="3703606"/>
            <a:ext cx="6820273" cy="2477886"/>
          </a:xfrm>
          <a:prstGeom prst="rect">
            <a:avLst/>
          </a:prstGeom>
        </p:spPr>
        <p:txBody>
          <a:bodyPr lIns="0" tIns="0" rIns="0" bIns="0" rtlCol="0" anchor="t">
            <a:spAutoFit/>
          </a:bodyPr>
          <a:lstStyle/>
          <a:p>
            <a:pPr algn="r">
              <a:lnSpc>
                <a:spcPts val="9680"/>
              </a:lnSpc>
            </a:pPr>
            <a:r>
              <a:rPr lang="en-US" sz="8800">
                <a:solidFill>
                  <a:srgbClr val="0B0B0B"/>
                </a:solidFill>
                <a:latin typeface="Radley"/>
              </a:rPr>
              <a:t>Variables of Interest</a:t>
            </a:r>
          </a:p>
        </p:txBody>
      </p:sp>
      <p:grpSp>
        <p:nvGrpSpPr>
          <p:cNvPr id="10" name="Group 10"/>
          <p:cNvGrpSpPr/>
          <p:nvPr/>
        </p:nvGrpSpPr>
        <p:grpSpPr>
          <a:xfrm>
            <a:off x="4100176" y="304815"/>
            <a:ext cx="5561744" cy="3146927"/>
            <a:chOff x="0" y="0"/>
            <a:chExt cx="7415659" cy="4195902"/>
          </a:xfrm>
        </p:grpSpPr>
        <p:sp>
          <p:nvSpPr>
            <p:cNvPr id="11" name="TextBox 11"/>
            <p:cNvSpPr txBox="1"/>
            <p:nvPr/>
          </p:nvSpPr>
          <p:spPr>
            <a:xfrm>
              <a:off x="0" y="1757291"/>
              <a:ext cx="7415659" cy="2438612"/>
            </a:xfrm>
            <a:prstGeom prst="rect">
              <a:avLst/>
            </a:prstGeom>
          </p:spPr>
          <p:txBody>
            <a:bodyPr lIns="0" tIns="0" rIns="0" bIns="0" rtlCol="0" anchor="t">
              <a:spAutoFit/>
            </a:bodyPr>
            <a:lstStyle/>
            <a:p>
              <a:pPr>
                <a:lnSpc>
                  <a:spcPts val="3639"/>
                </a:lnSpc>
              </a:pPr>
              <a:r>
                <a:rPr lang="en-US" sz="2799">
                  <a:solidFill>
                    <a:srgbClr val="0B0B0B"/>
                  </a:solidFill>
                  <a:latin typeface="Arimo"/>
                </a:rPr>
                <a:t>Creatinine</a:t>
              </a:r>
            </a:p>
            <a:p>
              <a:pPr>
                <a:lnSpc>
                  <a:spcPts val="3639"/>
                </a:lnSpc>
              </a:pPr>
              <a:r>
                <a:rPr lang="en-US" sz="2799">
                  <a:solidFill>
                    <a:srgbClr val="0B0B0B"/>
                  </a:solidFill>
                  <a:latin typeface="Arimo"/>
                </a:rPr>
                <a:t>LYVE1</a:t>
              </a:r>
            </a:p>
            <a:p>
              <a:pPr>
                <a:lnSpc>
                  <a:spcPts val="3639"/>
                </a:lnSpc>
              </a:pPr>
              <a:r>
                <a:rPr lang="en-US" sz="2799">
                  <a:solidFill>
                    <a:srgbClr val="0B0B0B"/>
                  </a:solidFill>
                  <a:latin typeface="Arimo"/>
                </a:rPr>
                <a:t>REG1B</a:t>
              </a:r>
            </a:p>
            <a:p>
              <a:pPr>
                <a:lnSpc>
                  <a:spcPts val="3639"/>
                </a:lnSpc>
              </a:pPr>
              <a:r>
                <a:rPr lang="en-US" sz="2799">
                  <a:solidFill>
                    <a:srgbClr val="0B0B0B"/>
                  </a:solidFill>
                  <a:latin typeface="Arimo"/>
                </a:rPr>
                <a:t>TFF1</a:t>
              </a:r>
            </a:p>
          </p:txBody>
        </p:sp>
        <p:sp>
          <p:nvSpPr>
            <p:cNvPr id="12" name="TextBox 12"/>
            <p:cNvSpPr txBox="1"/>
            <p:nvPr/>
          </p:nvSpPr>
          <p:spPr>
            <a:xfrm>
              <a:off x="0" y="-38100"/>
              <a:ext cx="7415659" cy="1353416"/>
            </a:xfrm>
            <a:prstGeom prst="rect">
              <a:avLst/>
            </a:prstGeom>
          </p:spPr>
          <p:txBody>
            <a:bodyPr lIns="0" tIns="0" rIns="0" bIns="0" rtlCol="0" anchor="t">
              <a:spAutoFit/>
            </a:bodyPr>
            <a:lstStyle/>
            <a:p>
              <a:pPr>
                <a:lnSpc>
                  <a:spcPts val="4159"/>
                </a:lnSpc>
              </a:pPr>
              <a:r>
                <a:rPr lang="en-US" sz="3199">
                  <a:solidFill>
                    <a:srgbClr val="0B0B0B"/>
                  </a:solidFill>
                  <a:latin typeface="Radley"/>
                </a:rPr>
                <a:t>INPUT VARIABLES: BIOMARKERS</a:t>
              </a:r>
            </a:p>
          </p:txBody>
        </p:sp>
      </p:grpSp>
      <p:grpSp>
        <p:nvGrpSpPr>
          <p:cNvPr id="13" name="Group 13"/>
          <p:cNvGrpSpPr/>
          <p:nvPr/>
        </p:nvGrpSpPr>
        <p:grpSpPr>
          <a:xfrm>
            <a:off x="4100176" y="4055418"/>
            <a:ext cx="5561744" cy="2689727"/>
            <a:chOff x="0" y="0"/>
            <a:chExt cx="7415659" cy="3586302"/>
          </a:xfrm>
        </p:grpSpPr>
        <p:sp>
          <p:nvSpPr>
            <p:cNvPr id="14" name="TextBox 14"/>
            <p:cNvSpPr txBox="1"/>
            <p:nvPr/>
          </p:nvSpPr>
          <p:spPr>
            <a:xfrm>
              <a:off x="0" y="1757291"/>
              <a:ext cx="7415659" cy="1829012"/>
            </a:xfrm>
            <a:prstGeom prst="rect">
              <a:avLst/>
            </a:prstGeom>
          </p:spPr>
          <p:txBody>
            <a:bodyPr lIns="0" tIns="0" rIns="0" bIns="0" rtlCol="0" anchor="t">
              <a:spAutoFit/>
            </a:bodyPr>
            <a:lstStyle/>
            <a:p>
              <a:pPr>
                <a:lnSpc>
                  <a:spcPts val="3639"/>
                </a:lnSpc>
              </a:pPr>
              <a:r>
                <a:rPr lang="en-US" sz="2799">
                  <a:solidFill>
                    <a:srgbClr val="0B0B0B"/>
                  </a:solidFill>
                  <a:latin typeface="Arimo"/>
                </a:rPr>
                <a:t>Age</a:t>
              </a:r>
            </a:p>
            <a:p>
              <a:pPr>
                <a:lnSpc>
                  <a:spcPts val="3639"/>
                </a:lnSpc>
              </a:pPr>
              <a:r>
                <a:rPr lang="en-US" sz="2799">
                  <a:solidFill>
                    <a:srgbClr val="0B0B0B"/>
                  </a:solidFill>
                  <a:latin typeface="Arimo"/>
                </a:rPr>
                <a:t>Sex</a:t>
              </a:r>
            </a:p>
            <a:p>
              <a:pPr>
                <a:lnSpc>
                  <a:spcPts val="3639"/>
                </a:lnSpc>
              </a:pPr>
              <a:r>
                <a:rPr lang="en-US" sz="2799">
                  <a:solidFill>
                    <a:srgbClr val="0B0B0B"/>
                  </a:solidFill>
                  <a:latin typeface="Arimo"/>
                </a:rPr>
                <a:t>Sample location</a:t>
              </a:r>
            </a:p>
          </p:txBody>
        </p:sp>
        <p:sp>
          <p:nvSpPr>
            <p:cNvPr id="15" name="TextBox 15"/>
            <p:cNvSpPr txBox="1"/>
            <p:nvPr/>
          </p:nvSpPr>
          <p:spPr>
            <a:xfrm>
              <a:off x="0" y="-38100"/>
              <a:ext cx="7415659" cy="1353416"/>
            </a:xfrm>
            <a:prstGeom prst="rect">
              <a:avLst/>
            </a:prstGeom>
          </p:spPr>
          <p:txBody>
            <a:bodyPr lIns="0" tIns="0" rIns="0" bIns="0" rtlCol="0" anchor="t">
              <a:spAutoFit/>
            </a:bodyPr>
            <a:lstStyle/>
            <a:p>
              <a:pPr>
                <a:lnSpc>
                  <a:spcPts val="4159"/>
                </a:lnSpc>
              </a:pPr>
              <a:r>
                <a:rPr lang="en-US" sz="3199">
                  <a:solidFill>
                    <a:srgbClr val="0B0B0B"/>
                  </a:solidFill>
                  <a:latin typeface="Radley"/>
                </a:rPr>
                <a:t>INPUT VARIABLES: DEMOGRAPHICS</a:t>
              </a:r>
            </a:p>
          </p:txBody>
        </p:sp>
      </p:grpSp>
      <p:grpSp>
        <p:nvGrpSpPr>
          <p:cNvPr id="16" name="Group 16"/>
          <p:cNvGrpSpPr/>
          <p:nvPr/>
        </p:nvGrpSpPr>
        <p:grpSpPr>
          <a:xfrm>
            <a:off x="4100176" y="7521058"/>
            <a:ext cx="5561744" cy="1775327"/>
            <a:chOff x="0" y="0"/>
            <a:chExt cx="7415659" cy="2367102"/>
          </a:xfrm>
        </p:grpSpPr>
        <p:sp>
          <p:nvSpPr>
            <p:cNvPr id="17" name="TextBox 17"/>
            <p:cNvSpPr txBox="1"/>
            <p:nvPr/>
          </p:nvSpPr>
          <p:spPr>
            <a:xfrm>
              <a:off x="0" y="1757291"/>
              <a:ext cx="7415659" cy="609812"/>
            </a:xfrm>
            <a:prstGeom prst="rect">
              <a:avLst/>
            </a:prstGeom>
          </p:spPr>
          <p:txBody>
            <a:bodyPr lIns="0" tIns="0" rIns="0" bIns="0" rtlCol="0" anchor="t">
              <a:spAutoFit/>
            </a:bodyPr>
            <a:lstStyle/>
            <a:p>
              <a:pPr>
                <a:lnSpc>
                  <a:spcPts val="3639"/>
                </a:lnSpc>
              </a:pPr>
              <a:r>
                <a:rPr lang="en-US" sz="2799">
                  <a:solidFill>
                    <a:srgbClr val="0B0B0B"/>
                  </a:solidFill>
                  <a:latin typeface="Arimo"/>
                </a:rPr>
                <a:t>Pancreatic cancer diagnosis</a:t>
              </a:r>
            </a:p>
          </p:txBody>
        </p:sp>
        <p:sp>
          <p:nvSpPr>
            <p:cNvPr id="18" name="TextBox 18"/>
            <p:cNvSpPr txBox="1"/>
            <p:nvPr/>
          </p:nvSpPr>
          <p:spPr>
            <a:xfrm>
              <a:off x="0" y="-38100"/>
              <a:ext cx="7415659" cy="1353416"/>
            </a:xfrm>
            <a:prstGeom prst="rect">
              <a:avLst/>
            </a:prstGeom>
          </p:spPr>
          <p:txBody>
            <a:bodyPr lIns="0" tIns="0" rIns="0" bIns="0" rtlCol="0" anchor="t">
              <a:spAutoFit/>
            </a:bodyPr>
            <a:lstStyle/>
            <a:p>
              <a:pPr>
                <a:lnSpc>
                  <a:spcPts val="4159"/>
                </a:lnSpc>
              </a:pPr>
              <a:r>
                <a:rPr lang="en-US" sz="3199">
                  <a:solidFill>
                    <a:srgbClr val="0B0B0B"/>
                  </a:solidFill>
                  <a:latin typeface="Radley"/>
                </a:rPr>
                <a:t>OUTPUT VARIABLE: DIAGNOSIS</a:t>
              </a:r>
            </a:p>
          </p:txBody>
        </p:sp>
      </p:grpSp>
      <p:sp>
        <p:nvSpPr>
          <p:cNvPr id="19" name="TextBox 19"/>
          <p:cNvSpPr txBox="1"/>
          <p:nvPr/>
        </p:nvSpPr>
        <p:spPr>
          <a:xfrm>
            <a:off x="11647394" y="8977995"/>
            <a:ext cx="5611906" cy="280305"/>
          </a:xfrm>
          <a:prstGeom prst="rect">
            <a:avLst/>
          </a:prstGeom>
        </p:spPr>
        <p:txBody>
          <a:bodyPr lIns="0" tIns="0" rIns="0" bIns="0" rtlCol="0" anchor="t">
            <a:spAutoFit/>
          </a:bodyPr>
          <a:lstStyle/>
          <a:p>
            <a:pPr algn="r">
              <a:lnSpc>
                <a:spcPts val="2100"/>
              </a:lnSpc>
            </a:pPr>
            <a:r>
              <a:rPr lang="en-US" sz="2100">
                <a:solidFill>
                  <a:srgbClr val="0B0B0B"/>
                </a:solidFill>
                <a:latin typeface="Radley"/>
              </a:rPr>
              <a:t>DST  | May 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64424" y="1028700"/>
            <a:ext cx="4194876" cy="359158"/>
            <a:chOff x="0" y="0"/>
            <a:chExt cx="5593168" cy="478877"/>
          </a:xfrm>
        </p:grpSpPr>
        <p:sp>
          <p:nvSpPr>
            <p:cNvPr id="3" name="AutoShape 3"/>
            <p:cNvSpPr/>
            <p:nvPr/>
          </p:nvSpPr>
          <p:spPr>
            <a:xfrm>
              <a:off x="3107289" y="220389"/>
              <a:ext cx="2485879" cy="38100"/>
            </a:xfrm>
            <a:prstGeom prst="rect">
              <a:avLst/>
            </a:prstGeom>
            <a:solidFill>
              <a:srgbClr val="0B0B0B"/>
            </a:solidFill>
          </p:spPr>
        </p:sp>
        <p:sp>
          <p:nvSpPr>
            <p:cNvPr id="4" name="TextBox 4"/>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0B0B0B"/>
                  </a:solidFill>
                  <a:latin typeface="Radley"/>
                </a:rPr>
                <a:t>05</a:t>
              </a:r>
            </a:p>
          </p:txBody>
        </p:sp>
      </p:grpSp>
      <p:pic>
        <p:nvPicPr>
          <p:cNvPr id="5" name="Picture 5"/>
          <p:cNvPicPr>
            <a:picLocks noChangeAspect="1"/>
          </p:cNvPicPr>
          <p:nvPr/>
        </p:nvPicPr>
        <p:blipFill>
          <a:blip r:embed="rId3"/>
          <a:srcRect/>
          <a:stretch>
            <a:fillRect/>
          </a:stretch>
        </p:blipFill>
        <p:spPr>
          <a:xfrm>
            <a:off x="1611861" y="4278065"/>
            <a:ext cx="13309575" cy="4661830"/>
          </a:xfrm>
          <a:prstGeom prst="rect">
            <a:avLst/>
          </a:prstGeom>
        </p:spPr>
      </p:pic>
      <p:grpSp>
        <p:nvGrpSpPr>
          <p:cNvPr id="6" name="Group 6"/>
          <p:cNvGrpSpPr/>
          <p:nvPr/>
        </p:nvGrpSpPr>
        <p:grpSpPr>
          <a:xfrm>
            <a:off x="1028700" y="1028700"/>
            <a:ext cx="13040533" cy="3027968"/>
            <a:chOff x="0" y="0"/>
            <a:chExt cx="17387377" cy="4037291"/>
          </a:xfrm>
        </p:grpSpPr>
        <p:sp>
          <p:nvSpPr>
            <p:cNvPr id="7" name="TextBox 7"/>
            <p:cNvSpPr txBox="1"/>
            <p:nvPr/>
          </p:nvSpPr>
          <p:spPr>
            <a:xfrm>
              <a:off x="0" y="1417916"/>
              <a:ext cx="17387377" cy="261937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0B0B0B"/>
                  </a:solidFill>
                  <a:latin typeface="Radley"/>
                </a:rPr>
                <a:t>Null handling and feature reduction</a:t>
              </a:r>
            </a:p>
            <a:p>
              <a:pPr marL="647700" lvl="1" indent="-323850">
                <a:lnSpc>
                  <a:spcPts val="3900"/>
                </a:lnSpc>
                <a:buFont typeface="Arial"/>
                <a:buChar char="•"/>
              </a:pPr>
              <a:r>
                <a:rPr lang="en-US" sz="3000">
                  <a:solidFill>
                    <a:srgbClr val="0B0B0B"/>
                  </a:solidFill>
                  <a:latin typeface="Radley"/>
                </a:rPr>
                <a:t>Reclassifying outcome variable</a:t>
              </a:r>
            </a:p>
            <a:p>
              <a:pPr marL="647700" lvl="1" indent="-323850">
                <a:lnSpc>
                  <a:spcPts val="3900"/>
                </a:lnSpc>
                <a:buFont typeface="Arial"/>
                <a:buChar char="•"/>
              </a:pPr>
              <a:r>
                <a:rPr lang="en-US" sz="3000">
                  <a:solidFill>
                    <a:srgbClr val="0B0B0B"/>
                  </a:solidFill>
                  <a:latin typeface="Radley"/>
                </a:rPr>
                <a:t>Encoding categorical variables (sex, sample origin)</a:t>
              </a:r>
            </a:p>
            <a:p>
              <a:pPr marL="647700" lvl="1" indent="-323850">
                <a:lnSpc>
                  <a:spcPts val="3900"/>
                </a:lnSpc>
                <a:buFont typeface="Arial"/>
                <a:buChar char="•"/>
              </a:pPr>
              <a:r>
                <a:rPr lang="en-US" sz="3000">
                  <a:solidFill>
                    <a:srgbClr val="0B0B0B"/>
                  </a:solidFill>
                  <a:latin typeface="Radley"/>
                </a:rPr>
                <a:t>Standard scaling continuous variables (age, biomarkers)</a:t>
              </a:r>
            </a:p>
          </p:txBody>
        </p:sp>
        <p:sp>
          <p:nvSpPr>
            <p:cNvPr id="8" name="TextBox 8"/>
            <p:cNvSpPr txBox="1"/>
            <p:nvPr/>
          </p:nvSpPr>
          <p:spPr>
            <a:xfrm>
              <a:off x="0" y="-47625"/>
              <a:ext cx="17387377" cy="1004516"/>
            </a:xfrm>
            <a:prstGeom prst="rect">
              <a:avLst/>
            </a:prstGeom>
          </p:spPr>
          <p:txBody>
            <a:bodyPr lIns="0" tIns="0" rIns="0" bIns="0" rtlCol="0" anchor="t">
              <a:spAutoFit/>
            </a:bodyPr>
            <a:lstStyle/>
            <a:p>
              <a:pPr>
                <a:lnSpc>
                  <a:spcPts val="6240"/>
                </a:lnSpc>
              </a:pPr>
              <a:r>
                <a:rPr lang="en-US" sz="4800">
                  <a:solidFill>
                    <a:srgbClr val="0B0B0B"/>
                  </a:solidFill>
                  <a:latin typeface="Radley"/>
                </a:rPr>
                <a:t>Data Preparation</a:t>
              </a:r>
            </a:p>
          </p:txBody>
        </p:sp>
      </p:grpSp>
      <p:sp>
        <p:nvSpPr>
          <p:cNvPr id="9" name="TextBox 9"/>
          <p:cNvSpPr txBox="1"/>
          <p:nvPr/>
        </p:nvSpPr>
        <p:spPr>
          <a:xfrm>
            <a:off x="11647394" y="8977995"/>
            <a:ext cx="5611906" cy="280305"/>
          </a:xfrm>
          <a:prstGeom prst="rect">
            <a:avLst/>
          </a:prstGeom>
        </p:spPr>
        <p:txBody>
          <a:bodyPr lIns="0" tIns="0" rIns="0" bIns="0" rtlCol="0" anchor="t">
            <a:spAutoFit/>
          </a:bodyPr>
          <a:lstStyle/>
          <a:p>
            <a:pPr algn="r">
              <a:lnSpc>
                <a:spcPts val="2100"/>
              </a:lnSpc>
            </a:pPr>
            <a:r>
              <a:rPr lang="en-US" sz="2100">
                <a:solidFill>
                  <a:srgbClr val="0B0B0B"/>
                </a:solidFill>
                <a:latin typeface="Radley"/>
              </a:rPr>
              <a:t>DST | May 2022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5974" r="33860" b="36123"/>
          <a:stretch>
            <a:fillRect/>
          </a:stretch>
        </p:blipFill>
        <p:spPr>
          <a:xfrm>
            <a:off x="0" y="0"/>
            <a:ext cx="18288000" cy="10287000"/>
          </a:xfrm>
          <a:prstGeom prst="rect">
            <a:avLst/>
          </a:prstGeom>
        </p:spPr>
      </p:pic>
      <p:sp>
        <p:nvSpPr>
          <p:cNvPr id="3" name="AutoShape 3"/>
          <p:cNvSpPr/>
          <p:nvPr/>
        </p:nvSpPr>
        <p:spPr>
          <a:xfrm>
            <a:off x="0" y="0"/>
            <a:ext cx="18288000" cy="7967622"/>
          </a:xfrm>
          <a:prstGeom prst="rect">
            <a:avLst/>
          </a:prstGeom>
          <a:solidFill>
            <a:srgbClr val="FFFFFF"/>
          </a:solidFill>
        </p:spPr>
      </p:sp>
      <p:grpSp>
        <p:nvGrpSpPr>
          <p:cNvPr id="4" name="Group 4"/>
          <p:cNvGrpSpPr/>
          <p:nvPr/>
        </p:nvGrpSpPr>
        <p:grpSpPr>
          <a:xfrm>
            <a:off x="13064424" y="8899142"/>
            <a:ext cx="4194876" cy="359158"/>
            <a:chOff x="0" y="0"/>
            <a:chExt cx="5593168" cy="478877"/>
          </a:xfrm>
        </p:grpSpPr>
        <p:sp>
          <p:nvSpPr>
            <p:cNvPr id="5" name="AutoShape 5"/>
            <p:cNvSpPr/>
            <p:nvPr/>
          </p:nvSpPr>
          <p:spPr>
            <a:xfrm>
              <a:off x="3107289" y="220389"/>
              <a:ext cx="2485879" cy="38100"/>
            </a:xfrm>
            <a:prstGeom prst="rect">
              <a:avLst/>
            </a:prstGeom>
            <a:solidFill>
              <a:srgbClr val="FFFFFF"/>
            </a:solidFill>
          </p:spPr>
        </p:sp>
        <p:sp>
          <p:nvSpPr>
            <p:cNvPr id="6" name="TextBox 6"/>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FFFFFF"/>
                  </a:solidFill>
                  <a:latin typeface="Radley"/>
                </a:rPr>
                <a:t>06</a:t>
              </a:r>
            </a:p>
          </p:txBody>
        </p:sp>
      </p:grpSp>
      <p:pic>
        <p:nvPicPr>
          <p:cNvPr id="7" name="Picture 7"/>
          <p:cNvPicPr>
            <a:picLocks noChangeAspect="1"/>
          </p:cNvPicPr>
          <p:nvPr/>
        </p:nvPicPr>
        <p:blipFill>
          <a:blip r:embed="rId4"/>
          <a:srcRect/>
          <a:stretch>
            <a:fillRect/>
          </a:stretch>
        </p:blipFill>
        <p:spPr>
          <a:xfrm>
            <a:off x="6434529" y="801724"/>
            <a:ext cx="5418941" cy="3597056"/>
          </a:xfrm>
          <a:prstGeom prst="rect">
            <a:avLst/>
          </a:prstGeom>
        </p:spPr>
      </p:pic>
      <p:pic>
        <p:nvPicPr>
          <p:cNvPr id="8" name="Picture 8"/>
          <p:cNvPicPr>
            <a:picLocks noChangeAspect="1"/>
          </p:cNvPicPr>
          <p:nvPr/>
        </p:nvPicPr>
        <p:blipFill>
          <a:blip r:embed="rId5"/>
          <a:srcRect/>
          <a:stretch>
            <a:fillRect/>
          </a:stretch>
        </p:blipFill>
        <p:spPr>
          <a:xfrm>
            <a:off x="704428" y="1028700"/>
            <a:ext cx="5162376" cy="3511616"/>
          </a:xfrm>
          <a:prstGeom prst="rect">
            <a:avLst/>
          </a:prstGeom>
        </p:spPr>
      </p:pic>
      <p:pic>
        <p:nvPicPr>
          <p:cNvPr id="9" name="Picture 9"/>
          <p:cNvPicPr>
            <a:picLocks noChangeAspect="1"/>
          </p:cNvPicPr>
          <p:nvPr/>
        </p:nvPicPr>
        <p:blipFill>
          <a:blip r:embed="rId6"/>
          <a:srcRect/>
          <a:stretch>
            <a:fillRect/>
          </a:stretch>
        </p:blipFill>
        <p:spPr>
          <a:xfrm>
            <a:off x="12200894" y="730956"/>
            <a:ext cx="5602981" cy="3738592"/>
          </a:xfrm>
          <a:prstGeom prst="rect">
            <a:avLst/>
          </a:prstGeom>
        </p:spPr>
      </p:pic>
      <p:grpSp>
        <p:nvGrpSpPr>
          <p:cNvPr id="10" name="Group 10"/>
          <p:cNvGrpSpPr/>
          <p:nvPr/>
        </p:nvGrpSpPr>
        <p:grpSpPr>
          <a:xfrm>
            <a:off x="1028700" y="4762500"/>
            <a:ext cx="4513831" cy="1699158"/>
            <a:chOff x="0" y="0"/>
            <a:chExt cx="6018441" cy="2265544"/>
          </a:xfrm>
        </p:grpSpPr>
        <p:sp>
          <p:nvSpPr>
            <p:cNvPr id="11" name="TextBox 11"/>
            <p:cNvSpPr txBox="1"/>
            <p:nvPr/>
          </p:nvSpPr>
          <p:spPr>
            <a:xfrm>
              <a:off x="0" y="1091590"/>
              <a:ext cx="6018441" cy="1173954"/>
            </a:xfrm>
            <a:prstGeom prst="rect">
              <a:avLst/>
            </a:prstGeom>
          </p:spPr>
          <p:txBody>
            <a:bodyPr lIns="0" tIns="0" rIns="0" bIns="0" rtlCol="0" anchor="t">
              <a:spAutoFit/>
            </a:bodyPr>
            <a:lstStyle/>
            <a:p>
              <a:pPr>
                <a:lnSpc>
                  <a:spcPts val="3640"/>
                </a:lnSpc>
              </a:pPr>
              <a:r>
                <a:rPr lang="en-US" sz="2800">
                  <a:solidFill>
                    <a:srgbClr val="0B0B0B"/>
                  </a:solidFill>
                  <a:latin typeface="Radley"/>
                </a:rPr>
                <a:t>Age of patients range between 26-89 years old</a:t>
              </a:r>
            </a:p>
          </p:txBody>
        </p:sp>
        <p:sp>
          <p:nvSpPr>
            <p:cNvPr id="12" name="TextBox 12"/>
            <p:cNvSpPr txBox="1"/>
            <p:nvPr/>
          </p:nvSpPr>
          <p:spPr>
            <a:xfrm>
              <a:off x="0" y="-38100"/>
              <a:ext cx="6018441" cy="668664"/>
            </a:xfrm>
            <a:prstGeom prst="rect">
              <a:avLst/>
            </a:prstGeom>
          </p:spPr>
          <p:txBody>
            <a:bodyPr lIns="0" tIns="0" rIns="0" bIns="0" rtlCol="0" anchor="t">
              <a:spAutoFit/>
            </a:bodyPr>
            <a:lstStyle/>
            <a:p>
              <a:pPr>
                <a:lnSpc>
                  <a:spcPts val="4159"/>
                </a:lnSpc>
              </a:pPr>
              <a:r>
                <a:rPr lang="en-US" sz="3199">
                  <a:solidFill>
                    <a:srgbClr val="0B0B0B"/>
                  </a:solidFill>
                  <a:latin typeface="Radley"/>
                </a:rPr>
                <a:t>BY AGE</a:t>
              </a:r>
            </a:p>
          </p:txBody>
        </p:sp>
      </p:grpSp>
      <p:grpSp>
        <p:nvGrpSpPr>
          <p:cNvPr id="13" name="Group 13"/>
          <p:cNvGrpSpPr/>
          <p:nvPr/>
        </p:nvGrpSpPr>
        <p:grpSpPr>
          <a:xfrm>
            <a:off x="6887085" y="4762500"/>
            <a:ext cx="4513831" cy="2593752"/>
            <a:chOff x="0" y="0"/>
            <a:chExt cx="6018441" cy="3458336"/>
          </a:xfrm>
        </p:grpSpPr>
        <p:sp>
          <p:nvSpPr>
            <p:cNvPr id="14" name="TextBox 14"/>
            <p:cNvSpPr txBox="1"/>
            <p:nvPr/>
          </p:nvSpPr>
          <p:spPr>
            <a:xfrm>
              <a:off x="0" y="1091590"/>
              <a:ext cx="6018441" cy="2366746"/>
            </a:xfrm>
            <a:prstGeom prst="rect">
              <a:avLst/>
            </a:prstGeom>
          </p:spPr>
          <p:txBody>
            <a:bodyPr lIns="0" tIns="0" rIns="0" bIns="0" rtlCol="0" anchor="t">
              <a:spAutoFit/>
            </a:bodyPr>
            <a:lstStyle/>
            <a:p>
              <a:pPr>
                <a:lnSpc>
                  <a:spcPts val="3640"/>
                </a:lnSpc>
              </a:pPr>
              <a:r>
                <a:rPr lang="en-US" sz="2800">
                  <a:solidFill>
                    <a:srgbClr val="0B0B0B"/>
                  </a:solidFill>
                  <a:latin typeface="Radley"/>
                </a:rPr>
                <a:t>Globally, the incidence of pancreatic cancer is 5.5 per 100,000 for men and 4.0 per 100,000 for women</a:t>
              </a:r>
            </a:p>
          </p:txBody>
        </p:sp>
        <p:sp>
          <p:nvSpPr>
            <p:cNvPr id="15" name="TextBox 15"/>
            <p:cNvSpPr txBox="1"/>
            <p:nvPr/>
          </p:nvSpPr>
          <p:spPr>
            <a:xfrm>
              <a:off x="0" y="-38100"/>
              <a:ext cx="6018441" cy="668664"/>
            </a:xfrm>
            <a:prstGeom prst="rect">
              <a:avLst/>
            </a:prstGeom>
          </p:spPr>
          <p:txBody>
            <a:bodyPr lIns="0" tIns="0" rIns="0" bIns="0" rtlCol="0" anchor="t">
              <a:spAutoFit/>
            </a:bodyPr>
            <a:lstStyle/>
            <a:p>
              <a:pPr>
                <a:lnSpc>
                  <a:spcPts val="4159"/>
                </a:lnSpc>
              </a:pPr>
              <a:r>
                <a:rPr lang="en-US" sz="3199">
                  <a:solidFill>
                    <a:srgbClr val="0B0B0B"/>
                  </a:solidFill>
                  <a:latin typeface="Radley"/>
                </a:rPr>
                <a:t>BY SEX</a:t>
              </a:r>
            </a:p>
          </p:txBody>
        </p:sp>
      </p:grpSp>
      <p:grpSp>
        <p:nvGrpSpPr>
          <p:cNvPr id="16" name="Group 16"/>
          <p:cNvGrpSpPr/>
          <p:nvPr/>
        </p:nvGrpSpPr>
        <p:grpSpPr>
          <a:xfrm>
            <a:off x="12745469" y="4762500"/>
            <a:ext cx="4513831" cy="2593752"/>
            <a:chOff x="0" y="0"/>
            <a:chExt cx="6018441" cy="3458336"/>
          </a:xfrm>
        </p:grpSpPr>
        <p:sp>
          <p:nvSpPr>
            <p:cNvPr id="17" name="TextBox 17"/>
            <p:cNvSpPr txBox="1"/>
            <p:nvPr/>
          </p:nvSpPr>
          <p:spPr>
            <a:xfrm>
              <a:off x="0" y="1091590"/>
              <a:ext cx="6018441" cy="2366746"/>
            </a:xfrm>
            <a:prstGeom prst="rect">
              <a:avLst/>
            </a:prstGeom>
          </p:spPr>
          <p:txBody>
            <a:bodyPr lIns="0" tIns="0" rIns="0" bIns="0" rtlCol="0" anchor="t">
              <a:spAutoFit/>
            </a:bodyPr>
            <a:lstStyle/>
            <a:p>
              <a:pPr>
                <a:lnSpc>
                  <a:spcPts val="3640"/>
                </a:lnSpc>
              </a:pPr>
              <a:r>
                <a:rPr lang="en-US" sz="2800">
                  <a:solidFill>
                    <a:srgbClr val="0B0B0B"/>
                  </a:solidFill>
                  <a:latin typeface="Radley"/>
                </a:rPr>
                <a:t>Most samples originate from Barts Pancreas Tissue Bank, followed by the University of Liverpool</a:t>
              </a:r>
            </a:p>
          </p:txBody>
        </p:sp>
        <p:sp>
          <p:nvSpPr>
            <p:cNvPr id="18" name="TextBox 18"/>
            <p:cNvSpPr txBox="1"/>
            <p:nvPr/>
          </p:nvSpPr>
          <p:spPr>
            <a:xfrm>
              <a:off x="0" y="-38100"/>
              <a:ext cx="6018441" cy="668664"/>
            </a:xfrm>
            <a:prstGeom prst="rect">
              <a:avLst/>
            </a:prstGeom>
          </p:spPr>
          <p:txBody>
            <a:bodyPr lIns="0" tIns="0" rIns="0" bIns="0" rtlCol="0" anchor="t">
              <a:spAutoFit/>
            </a:bodyPr>
            <a:lstStyle/>
            <a:p>
              <a:pPr>
                <a:lnSpc>
                  <a:spcPts val="4159"/>
                </a:lnSpc>
              </a:pPr>
              <a:r>
                <a:rPr lang="en-US" sz="3199">
                  <a:solidFill>
                    <a:srgbClr val="0B0B0B"/>
                  </a:solidFill>
                  <a:latin typeface="Radley"/>
                </a:rPr>
                <a:t>BY LOCATION</a:t>
              </a:r>
            </a:p>
          </p:txBody>
        </p:sp>
      </p:grpSp>
      <p:sp>
        <p:nvSpPr>
          <p:cNvPr id="19" name="TextBox 19"/>
          <p:cNvSpPr txBox="1"/>
          <p:nvPr/>
        </p:nvSpPr>
        <p:spPr>
          <a:xfrm>
            <a:off x="1028700" y="8817289"/>
            <a:ext cx="11542385" cy="930275"/>
          </a:xfrm>
          <a:prstGeom prst="rect">
            <a:avLst/>
          </a:prstGeom>
        </p:spPr>
        <p:txBody>
          <a:bodyPr lIns="0" tIns="0" rIns="0" bIns="0" rtlCol="0" anchor="t">
            <a:spAutoFit/>
          </a:bodyPr>
          <a:lstStyle/>
          <a:p>
            <a:pPr>
              <a:lnSpc>
                <a:spcPts val="7150"/>
              </a:lnSpc>
            </a:pPr>
            <a:r>
              <a:rPr lang="en-US" sz="6500">
                <a:solidFill>
                  <a:srgbClr val="FFFFFF"/>
                </a:solidFill>
                <a:latin typeface="Radley"/>
              </a:rPr>
              <a:t>Exploratory data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5974" r="33860" b="36123"/>
          <a:stretch>
            <a:fillRect/>
          </a:stretch>
        </p:blipFill>
        <p:spPr>
          <a:xfrm>
            <a:off x="0" y="0"/>
            <a:ext cx="18288000" cy="10287000"/>
          </a:xfrm>
          <a:prstGeom prst="rect">
            <a:avLst/>
          </a:prstGeom>
        </p:spPr>
      </p:pic>
      <p:sp>
        <p:nvSpPr>
          <p:cNvPr id="3" name="AutoShape 3"/>
          <p:cNvSpPr/>
          <p:nvPr/>
        </p:nvSpPr>
        <p:spPr>
          <a:xfrm>
            <a:off x="0" y="0"/>
            <a:ext cx="18288000" cy="7967622"/>
          </a:xfrm>
          <a:prstGeom prst="rect">
            <a:avLst/>
          </a:prstGeom>
          <a:solidFill>
            <a:srgbClr val="FFFFFF"/>
          </a:solidFill>
        </p:spPr>
      </p:sp>
      <p:grpSp>
        <p:nvGrpSpPr>
          <p:cNvPr id="4" name="Group 4"/>
          <p:cNvGrpSpPr/>
          <p:nvPr/>
        </p:nvGrpSpPr>
        <p:grpSpPr>
          <a:xfrm>
            <a:off x="13064424" y="8899142"/>
            <a:ext cx="4194876" cy="359158"/>
            <a:chOff x="0" y="0"/>
            <a:chExt cx="5593168" cy="478877"/>
          </a:xfrm>
        </p:grpSpPr>
        <p:sp>
          <p:nvSpPr>
            <p:cNvPr id="5" name="AutoShape 5"/>
            <p:cNvSpPr/>
            <p:nvPr/>
          </p:nvSpPr>
          <p:spPr>
            <a:xfrm>
              <a:off x="3107289" y="220389"/>
              <a:ext cx="2485879" cy="38100"/>
            </a:xfrm>
            <a:prstGeom prst="rect">
              <a:avLst/>
            </a:prstGeom>
            <a:solidFill>
              <a:srgbClr val="FFFFFF"/>
            </a:solidFill>
          </p:spPr>
        </p:sp>
        <p:sp>
          <p:nvSpPr>
            <p:cNvPr id="6" name="TextBox 6"/>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FFFFFF"/>
                  </a:solidFill>
                  <a:latin typeface="Radley"/>
                </a:rPr>
                <a:t>07</a:t>
              </a:r>
            </a:p>
          </p:txBody>
        </p:sp>
      </p:grpSp>
      <p:pic>
        <p:nvPicPr>
          <p:cNvPr id="7" name="Picture 7"/>
          <p:cNvPicPr>
            <a:picLocks noChangeAspect="1"/>
          </p:cNvPicPr>
          <p:nvPr/>
        </p:nvPicPr>
        <p:blipFill>
          <a:blip r:embed="rId4"/>
          <a:srcRect/>
          <a:stretch>
            <a:fillRect/>
          </a:stretch>
        </p:blipFill>
        <p:spPr>
          <a:xfrm>
            <a:off x="3241964" y="1028700"/>
            <a:ext cx="11007689" cy="6782515"/>
          </a:xfrm>
          <a:prstGeom prst="rect">
            <a:avLst/>
          </a:prstGeom>
        </p:spPr>
      </p:pic>
      <p:sp>
        <p:nvSpPr>
          <p:cNvPr id="8" name="TextBox 8"/>
          <p:cNvSpPr txBox="1"/>
          <p:nvPr/>
        </p:nvSpPr>
        <p:spPr>
          <a:xfrm>
            <a:off x="4392051" y="297185"/>
            <a:ext cx="8707514" cy="511023"/>
          </a:xfrm>
          <a:prstGeom prst="rect">
            <a:avLst/>
          </a:prstGeom>
        </p:spPr>
        <p:txBody>
          <a:bodyPr lIns="0" tIns="0" rIns="0" bIns="0" rtlCol="0" anchor="t">
            <a:spAutoFit/>
          </a:bodyPr>
          <a:lstStyle/>
          <a:p>
            <a:pPr>
              <a:lnSpc>
                <a:spcPts val="4159"/>
              </a:lnSpc>
            </a:pPr>
            <a:r>
              <a:rPr lang="en-US" sz="3199">
                <a:solidFill>
                  <a:srgbClr val="0B0B0B"/>
                </a:solidFill>
                <a:latin typeface="Radley"/>
              </a:rPr>
              <a:t>FEATURE CORRELATION</a:t>
            </a:r>
          </a:p>
        </p:txBody>
      </p:sp>
      <p:sp>
        <p:nvSpPr>
          <p:cNvPr id="9" name="TextBox 9"/>
          <p:cNvSpPr txBox="1"/>
          <p:nvPr/>
        </p:nvSpPr>
        <p:spPr>
          <a:xfrm>
            <a:off x="1028700" y="8817289"/>
            <a:ext cx="11542385" cy="930275"/>
          </a:xfrm>
          <a:prstGeom prst="rect">
            <a:avLst/>
          </a:prstGeom>
        </p:spPr>
        <p:txBody>
          <a:bodyPr lIns="0" tIns="0" rIns="0" bIns="0" rtlCol="0" anchor="t">
            <a:spAutoFit/>
          </a:bodyPr>
          <a:lstStyle/>
          <a:p>
            <a:pPr>
              <a:lnSpc>
                <a:spcPts val="7150"/>
              </a:lnSpc>
            </a:pPr>
            <a:r>
              <a:rPr lang="en-US" sz="6500" dirty="0">
                <a:solidFill>
                  <a:srgbClr val="FFFFFF"/>
                </a:solidFill>
                <a:latin typeface="Radley"/>
              </a:rPr>
              <a:t>Assumption Testing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64424" y="1028700"/>
            <a:ext cx="4194876" cy="359158"/>
            <a:chOff x="0" y="0"/>
            <a:chExt cx="5593168" cy="478877"/>
          </a:xfrm>
        </p:grpSpPr>
        <p:sp>
          <p:nvSpPr>
            <p:cNvPr id="3" name="AutoShape 3"/>
            <p:cNvSpPr/>
            <p:nvPr/>
          </p:nvSpPr>
          <p:spPr>
            <a:xfrm>
              <a:off x="3107289" y="220389"/>
              <a:ext cx="2485879" cy="38100"/>
            </a:xfrm>
            <a:prstGeom prst="rect">
              <a:avLst/>
            </a:prstGeom>
            <a:solidFill>
              <a:srgbClr val="0B0B0B"/>
            </a:solidFill>
          </p:spPr>
        </p:sp>
        <p:sp>
          <p:nvSpPr>
            <p:cNvPr id="4" name="TextBox 4"/>
            <p:cNvSpPr txBox="1"/>
            <p:nvPr/>
          </p:nvSpPr>
          <p:spPr>
            <a:xfrm>
              <a:off x="0" y="57150"/>
              <a:ext cx="2072341" cy="421727"/>
            </a:xfrm>
            <a:prstGeom prst="rect">
              <a:avLst/>
            </a:prstGeom>
          </p:spPr>
          <p:txBody>
            <a:bodyPr lIns="0" tIns="0" rIns="0" bIns="0" rtlCol="0" anchor="t">
              <a:spAutoFit/>
            </a:bodyPr>
            <a:lstStyle/>
            <a:p>
              <a:pPr algn="r">
                <a:lnSpc>
                  <a:spcPts val="2399"/>
                </a:lnSpc>
              </a:pPr>
              <a:r>
                <a:rPr lang="en-US" sz="2399">
                  <a:solidFill>
                    <a:srgbClr val="0B0B0B"/>
                  </a:solidFill>
                  <a:latin typeface="Radley"/>
                </a:rPr>
                <a:t>08</a:t>
              </a:r>
            </a:p>
          </p:txBody>
        </p:sp>
      </p:grpSp>
      <p:pic>
        <p:nvPicPr>
          <p:cNvPr id="5" name="Picture 5"/>
          <p:cNvPicPr>
            <a:picLocks noChangeAspect="1"/>
          </p:cNvPicPr>
          <p:nvPr/>
        </p:nvPicPr>
        <p:blipFill>
          <a:blip r:embed="rId3"/>
          <a:srcRect l="40058" t="1879" r="56300" b="1879"/>
          <a:stretch>
            <a:fillRect/>
          </a:stretch>
        </p:blipFill>
        <p:spPr>
          <a:xfrm>
            <a:off x="0" y="0"/>
            <a:ext cx="291857" cy="10287000"/>
          </a:xfrm>
          <a:prstGeom prst="rect">
            <a:avLst/>
          </a:prstGeom>
        </p:spPr>
      </p:pic>
      <p:pic>
        <p:nvPicPr>
          <p:cNvPr id="6" name="Picture 6"/>
          <p:cNvPicPr>
            <a:picLocks noChangeAspect="1"/>
          </p:cNvPicPr>
          <p:nvPr/>
        </p:nvPicPr>
        <p:blipFill>
          <a:blip r:embed="rId4"/>
          <a:srcRect t="1112" b="1112"/>
          <a:stretch>
            <a:fillRect/>
          </a:stretch>
        </p:blipFill>
        <p:spPr>
          <a:xfrm>
            <a:off x="1028700" y="4808570"/>
            <a:ext cx="8670419" cy="3395464"/>
          </a:xfrm>
          <a:prstGeom prst="rect">
            <a:avLst/>
          </a:prstGeom>
        </p:spPr>
      </p:pic>
      <p:sp>
        <p:nvSpPr>
          <p:cNvPr id="7" name="TextBox 7"/>
          <p:cNvSpPr txBox="1"/>
          <p:nvPr/>
        </p:nvSpPr>
        <p:spPr>
          <a:xfrm>
            <a:off x="10439027" y="3891540"/>
            <a:ext cx="6820273" cy="1251960"/>
          </a:xfrm>
          <a:prstGeom prst="rect">
            <a:avLst/>
          </a:prstGeom>
        </p:spPr>
        <p:txBody>
          <a:bodyPr lIns="0" tIns="0" rIns="0" bIns="0" rtlCol="0" anchor="t">
            <a:spAutoFit/>
          </a:bodyPr>
          <a:lstStyle/>
          <a:p>
            <a:pPr algn="r">
              <a:lnSpc>
                <a:spcPts val="9680"/>
              </a:lnSpc>
            </a:pPr>
            <a:r>
              <a:rPr lang="en-US" sz="8800">
                <a:solidFill>
                  <a:srgbClr val="0B0B0B"/>
                </a:solidFill>
                <a:latin typeface="Radley"/>
              </a:rPr>
              <a:t>Data Splitting</a:t>
            </a:r>
          </a:p>
        </p:txBody>
      </p:sp>
      <p:grpSp>
        <p:nvGrpSpPr>
          <p:cNvPr id="8" name="Group 8"/>
          <p:cNvGrpSpPr/>
          <p:nvPr/>
        </p:nvGrpSpPr>
        <p:grpSpPr>
          <a:xfrm>
            <a:off x="1028700" y="1581961"/>
            <a:ext cx="8670419" cy="2648883"/>
            <a:chOff x="0" y="0"/>
            <a:chExt cx="11560558" cy="3531844"/>
          </a:xfrm>
        </p:grpSpPr>
        <p:sp>
          <p:nvSpPr>
            <p:cNvPr id="9" name="TextBox 9"/>
            <p:cNvSpPr txBox="1"/>
            <p:nvPr/>
          </p:nvSpPr>
          <p:spPr>
            <a:xfrm>
              <a:off x="0" y="1717693"/>
              <a:ext cx="11560558" cy="1814151"/>
            </a:xfrm>
            <a:prstGeom prst="rect">
              <a:avLst/>
            </a:prstGeom>
          </p:spPr>
          <p:txBody>
            <a:bodyPr lIns="0" tIns="0" rIns="0" bIns="0" rtlCol="0" anchor="t">
              <a:spAutoFit/>
            </a:bodyPr>
            <a:lstStyle/>
            <a:p>
              <a:pPr>
                <a:lnSpc>
                  <a:spcPts val="5674"/>
                </a:lnSpc>
              </a:pPr>
              <a:r>
                <a:rPr lang="en-US" sz="4365">
                  <a:solidFill>
                    <a:srgbClr val="0B0B0B"/>
                  </a:solidFill>
                  <a:latin typeface="Radley"/>
                </a:rPr>
                <a:t>Train = 70%</a:t>
              </a:r>
            </a:p>
            <a:p>
              <a:pPr>
                <a:lnSpc>
                  <a:spcPts val="5674"/>
                </a:lnSpc>
              </a:pPr>
              <a:r>
                <a:rPr lang="en-US" sz="4365">
                  <a:solidFill>
                    <a:srgbClr val="0B0B0B"/>
                  </a:solidFill>
                  <a:latin typeface="Radley"/>
                </a:rPr>
                <a:t>Test = 30%</a:t>
              </a:r>
            </a:p>
          </p:txBody>
        </p:sp>
        <p:sp>
          <p:nvSpPr>
            <p:cNvPr id="10" name="TextBox 10"/>
            <p:cNvSpPr txBox="1"/>
            <p:nvPr/>
          </p:nvSpPr>
          <p:spPr>
            <a:xfrm>
              <a:off x="0" y="-47625"/>
              <a:ext cx="11560558" cy="1030636"/>
            </a:xfrm>
            <a:prstGeom prst="rect">
              <a:avLst/>
            </a:prstGeom>
          </p:spPr>
          <p:txBody>
            <a:bodyPr lIns="0" tIns="0" rIns="0" bIns="0" rtlCol="0" anchor="t">
              <a:spAutoFit/>
            </a:bodyPr>
            <a:lstStyle/>
            <a:p>
              <a:pPr>
                <a:lnSpc>
                  <a:spcPts val="6485"/>
                </a:lnSpc>
              </a:pPr>
              <a:endParaRPr/>
            </a:p>
          </p:txBody>
        </p:sp>
      </p:grpSp>
      <p:sp>
        <p:nvSpPr>
          <p:cNvPr id="11" name="TextBox 11"/>
          <p:cNvSpPr txBox="1"/>
          <p:nvPr/>
        </p:nvSpPr>
        <p:spPr>
          <a:xfrm>
            <a:off x="11647394" y="8977995"/>
            <a:ext cx="5611906" cy="280305"/>
          </a:xfrm>
          <a:prstGeom prst="rect">
            <a:avLst/>
          </a:prstGeom>
        </p:spPr>
        <p:txBody>
          <a:bodyPr lIns="0" tIns="0" rIns="0" bIns="0" rtlCol="0" anchor="t">
            <a:spAutoFit/>
          </a:bodyPr>
          <a:lstStyle/>
          <a:p>
            <a:pPr algn="r">
              <a:lnSpc>
                <a:spcPts val="2100"/>
              </a:lnSpc>
            </a:pPr>
            <a:r>
              <a:rPr lang="en-US" sz="2100">
                <a:solidFill>
                  <a:srgbClr val="0B0B0B"/>
                </a:solidFill>
                <a:latin typeface="Radley"/>
              </a:rPr>
              <a:t>DST | May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0B0B0B"/>
          </a:solidFill>
        </p:spPr>
      </p:sp>
      <p:grpSp>
        <p:nvGrpSpPr>
          <p:cNvPr id="3" name="Group 3"/>
          <p:cNvGrpSpPr/>
          <p:nvPr/>
        </p:nvGrpSpPr>
        <p:grpSpPr>
          <a:xfrm>
            <a:off x="1915525" y="1942872"/>
            <a:ext cx="5733535" cy="359158"/>
            <a:chOff x="0" y="0"/>
            <a:chExt cx="7644713" cy="478877"/>
          </a:xfrm>
        </p:grpSpPr>
        <p:sp>
          <p:nvSpPr>
            <p:cNvPr id="4" name="AutoShape 4"/>
            <p:cNvSpPr/>
            <p:nvPr/>
          </p:nvSpPr>
          <p:spPr>
            <a:xfrm>
              <a:off x="0" y="220389"/>
              <a:ext cx="2485879" cy="38100"/>
            </a:xfrm>
            <a:prstGeom prst="rect">
              <a:avLst/>
            </a:prstGeom>
            <a:solidFill>
              <a:srgbClr val="FFFFFF"/>
            </a:solidFill>
          </p:spPr>
        </p:sp>
        <p:sp>
          <p:nvSpPr>
            <p:cNvPr id="5" name="TextBox 5"/>
            <p:cNvSpPr txBox="1"/>
            <p:nvPr/>
          </p:nvSpPr>
          <p:spPr>
            <a:xfrm>
              <a:off x="3413373" y="57150"/>
              <a:ext cx="4231341" cy="421727"/>
            </a:xfrm>
            <a:prstGeom prst="rect">
              <a:avLst/>
            </a:prstGeom>
          </p:spPr>
          <p:txBody>
            <a:bodyPr lIns="0" tIns="0" rIns="0" bIns="0" rtlCol="0" anchor="t">
              <a:spAutoFit/>
            </a:bodyPr>
            <a:lstStyle/>
            <a:p>
              <a:pPr>
                <a:lnSpc>
                  <a:spcPts val="2399"/>
                </a:lnSpc>
              </a:pPr>
              <a:r>
                <a:rPr lang="en-US" sz="2399">
                  <a:solidFill>
                    <a:srgbClr val="FFFFFF"/>
                  </a:solidFill>
                  <a:latin typeface="Radley"/>
                </a:rPr>
                <a:t>09</a:t>
              </a:r>
            </a:p>
          </p:txBody>
        </p:sp>
      </p:grpSp>
      <p:pic>
        <p:nvPicPr>
          <p:cNvPr id="6" name="Picture 6"/>
          <p:cNvPicPr>
            <a:picLocks noChangeAspect="1"/>
          </p:cNvPicPr>
          <p:nvPr/>
        </p:nvPicPr>
        <p:blipFill>
          <a:blip r:embed="rId3"/>
          <a:srcRect/>
          <a:stretch>
            <a:fillRect/>
          </a:stretch>
        </p:blipFill>
        <p:spPr>
          <a:xfrm>
            <a:off x="9593991" y="3904760"/>
            <a:ext cx="6991637" cy="3559802"/>
          </a:xfrm>
          <a:prstGeom prst="rect">
            <a:avLst/>
          </a:prstGeom>
        </p:spPr>
      </p:pic>
      <p:pic>
        <p:nvPicPr>
          <p:cNvPr id="7" name="Picture 7"/>
          <p:cNvPicPr>
            <a:picLocks noChangeAspect="1"/>
          </p:cNvPicPr>
          <p:nvPr/>
        </p:nvPicPr>
        <p:blipFill>
          <a:blip r:embed="rId4"/>
          <a:srcRect b="1762"/>
          <a:stretch>
            <a:fillRect/>
          </a:stretch>
        </p:blipFill>
        <p:spPr>
          <a:xfrm>
            <a:off x="1948771" y="3890844"/>
            <a:ext cx="6880873" cy="3782804"/>
          </a:xfrm>
          <a:prstGeom prst="rect">
            <a:avLst/>
          </a:prstGeom>
        </p:spPr>
      </p:pic>
      <p:sp>
        <p:nvSpPr>
          <p:cNvPr id="8" name="TextBox 8"/>
          <p:cNvSpPr txBox="1"/>
          <p:nvPr/>
        </p:nvSpPr>
        <p:spPr>
          <a:xfrm>
            <a:off x="10580594" y="8139795"/>
            <a:ext cx="5611906" cy="280305"/>
          </a:xfrm>
          <a:prstGeom prst="rect">
            <a:avLst/>
          </a:prstGeom>
        </p:spPr>
        <p:txBody>
          <a:bodyPr lIns="0" tIns="0" rIns="0" bIns="0" rtlCol="0" anchor="t">
            <a:spAutoFit/>
          </a:bodyPr>
          <a:lstStyle/>
          <a:p>
            <a:pPr algn="r">
              <a:lnSpc>
                <a:spcPts val="2100"/>
              </a:lnSpc>
            </a:pPr>
            <a:r>
              <a:rPr lang="en-US" sz="2100">
                <a:solidFill>
                  <a:srgbClr val="FFFFFF"/>
                </a:solidFill>
                <a:latin typeface="Radley"/>
              </a:rPr>
              <a:t>DST | May 2022</a:t>
            </a:r>
          </a:p>
        </p:txBody>
      </p:sp>
      <p:sp>
        <p:nvSpPr>
          <p:cNvPr id="9" name="TextBox 9"/>
          <p:cNvSpPr txBox="1"/>
          <p:nvPr/>
        </p:nvSpPr>
        <p:spPr>
          <a:xfrm>
            <a:off x="1273159" y="2603699"/>
            <a:ext cx="7556485" cy="887095"/>
          </a:xfrm>
          <a:prstGeom prst="rect">
            <a:avLst/>
          </a:prstGeom>
        </p:spPr>
        <p:txBody>
          <a:bodyPr lIns="0" tIns="0" rIns="0" bIns="0" rtlCol="0" anchor="t">
            <a:spAutoFit/>
          </a:bodyPr>
          <a:lstStyle/>
          <a:p>
            <a:pPr algn="ctr">
              <a:lnSpc>
                <a:spcPts val="7279"/>
              </a:lnSpc>
            </a:pPr>
            <a:r>
              <a:rPr lang="en-US" sz="5199">
                <a:solidFill>
                  <a:srgbClr val="FFFFFF"/>
                </a:solidFill>
                <a:latin typeface="Radley"/>
              </a:rPr>
              <a:t>Logistic Regression</a:t>
            </a:r>
          </a:p>
        </p:txBody>
      </p:sp>
      <p:sp>
        <p:nvSpPr>
          <p:cNvPr id="10" name="TextBox 10"/>
          <p:cNvSpPr txBox="1"/>
          <p:nvPr/>
        </p:nvSpPr>
        <p:spPr>
          <a:xfrm>
            <a:off x="9311567" y="2603699"/>
            <a:ext cx="7556485" cy="887095"/>
          </a:xfrm>
          <a:prstGeom prst="rect">
            <a:avLst/>
          </a:prstGeom>
        </p:spPr>
        <p:txBody>
          <a:bodyPr lIns="0" tIns="0" rIns="0" bIns="0" rtlCol="0" anchor="t">
            <a:spAutoFit/>
          </a:bodyPr>
          <a:lstStyle/>
          <a:p>
            <a:pPr algn="ctr">
              <a:lnSpc>
                <a:spcPts val="7279"/>
              </a:lnSpc>
            </a:pPr>
            <a:r>
              <a:rPr lang="en-US" sz="5199">
                <a:solidFill>
                  <a:srgbClr val="FFFFFF"/>
                </a:solidFill>
                <a:latin typeface="Radley"/>
              </a:rPr>
              <a:t>Naive Bayes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960</Words>
  <Application>Microsoft Office PowerPoint</Application>
  <PresentationFormat>Custom</PresentationFormat>
  <Paragraphs>125</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Radley</vt:lpstr>
      <vt:lpstr>Arimo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Pancreatic cancer machine learning</dc:title>
  <cp:lastModifiedBy>Emma Bright</cp:lastModifiedBy>
  <cp:revision>1</cp:revision>
  <dcterms:created xsi:type="dcterms:W3CDTF">2006-08-16T00:00:00Z</dcterms:created>
  <dcterms:modified xsi:type="dcterms:W3CDTF">2022-05-28T00:43:04Z</dcterms:modified>
  <dc:identifier>DAFBcAYCzvc</dc:identifier>
</cp:coreProperties>
</file>